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301" r:id="rId2"/>
    <p:sldId id="302" r:id="rId3"/>
    <p:sldId id="303" r:id="rId4"/>
    <p:sldId id="304" r:id="rId5"/>
    <p:sldId id="305" r:id="rId6"/>
    <p:sldId id="306" r:id="rId7"/>
    <p:sldId id="330" r:id="rId8"/>
    <p:sldId id="307" r:id="rId9"/>
    <p:sldId id="309" r:id="rId10"/>
    <p:sldId id="332" r:id="rId11"/>
    <p:sldId id="308" r:id="rId12"/>
    <p:sldId id="310" r:id="rId13"/>
    <p:sldId id="311" r:id="rId14"/>
    <p:sldId id="312" r:id="rId15"/>
    <p:sldId id="313" r:id="rId16"/>
    <p:sldId id="331" r:id="rId17"/>
    <p:sldId id="314" r:id="rId18"/>
    <p:sldId id="315" r:id="rId19"/>
    <p:sldId id="316" r:id="rId20"/>
    <p:sldId id="317" r:id="rId21"/>
    <p:sldId id="318" r:id="rId22"/>
    <p:sldId id="333" r:id="rId23"/>
    <p:sldId id="319" r:id="rId24"/>
    <p:sldId id="320" r:id="rId25"/>
    <p:sldId id="321" r:id="rId26"/>
    <p:sldId id="322" r:id="rId27"/>
    <p:sldId id="323" r:id="rId28"/>
    <p:sldId id="324" r:id="rId29"/>
    <p:sldId id="325" r:id="rId30"/>
    <p:sldId id="326" r:id="rId31"/>
    <p:sldId id="334" r:id="rId32"/>
    <p:sldId id="335" r:id="rId33"/>
    <p:sldId id="327" r:id="rId34"/>
    <p:sldId id="329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99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356" y="-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7" name="Rectangle 4"/>
              <p:cNvSpPr>
                <a:spLocks noChangeArrowheads="1"/>
              </p:cNvSpPr>
              <p:nvPr userDrawn="1"/>
            </p:nvSpPr>
            <p:spPr bwMode="ltGray">
              <a:xfrm>
                <a:off x="0" y="1248"/>
                <a:ext cx="5760" cy="11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" name="Rectangle 5" descr="Cacback"/>
              <p:cNvSpPr>
                <a:spLocks noChangeArrowheads="1"/>
              </p:cNvSpPr>
              <p:nvPr userDrawn="1"/>
            </p:nvSpPr>
            <p:spPr bwMode="ltGray">
              <a:xfrm>
                <a:off x="0" y="0"/>
                <a:ext cx="1119" cy="4320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Rectangle 6"/>
            <p:cNvSpPr>
              <a:spLocks noChangeArrowheads="1"/>
            </p:cNvSpPr>
            <p:nvPr/>
          </p:nvSpPr>
          <p:spPr bwMode="white">
            <a:xfrm>
              <a:off x="816" y="2592"/>
              <a:ext cx="701" cy="172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0" y="1371600"/>
            <a:ext cx="8405813" cy="1246188"/>
            <a:chOff x="0" y="864"/>
            <a:chExt cx="5295" cy="785"/>
          </a:xfrm>
        </p:grpSpPr>
        <p:sp>
          <p:nvSpPr>
            <p:cNvPr id="10" name="Freeform 8"/>
            <p:cNvSpPr>
              <a:spLocks/>
            </p:cNvSpPr>
            <p:nvPr userDrawn="1"/>
          </p:nvSpPr>
          <p:spPr bwMode="auto">
            <a:xfrm rot="-507431">
              <a:off x="0" y="1477"/>
              <a:ext cx="1059" cy="172"/>
            </a:xfrm>
            <a:custGeom>
              <a:avLst/>
              <a:gdLst/>
              <a:ahLst/>
              <a:cxnLst>
                <a:cxn ang="0">
                  <a:pos x="1059" y="0"/>
                </a:cxn>
                <a:cxn ang="0">
                  <a:pos x="147" y="144"/>
                </a:cxn>
                <a:cxn ang="0">
                  <a:pos x="177" y="171"/>
                </a:cxn>
                <a:cxn ang="0">
                  <a:pos x="1059" y="24"/>
                </a:cxn>
                <a:cxn ang="0">
                  <a:pos x="1059" y="0"/>
                </a:cxn>
              </a:cxnLst>
              <a:rect l="0" t="0" r="r" b="b"/>
              <a:pathLst>
                <a:path w="1059" h="172">
                  <a:moveTo>
                    <a:pt x="1059" y="0"/>
                  </a:moveTo>
                  <a:cubicBezTo>
                    <a:pt x="543" y="45"/>
                    <a:pt x="291" y="112"/>
                    <a:pt x="147" y="144"/>
                  </a:cubicBezTo>
                  <a:cubicBezTo>
                    <a:pt x="0" y="172"/>
                    <a:pt x="153" y="147"/>
                    <a:pt x="177" y="171"/>
                  </a:cubicBezTo>
                  <a:cubicBezTo>
                    <a:pt x="329" y="151"/>
                    <a:pt x="339" y="99"/>
                    <a:pt x="1059" y="24"/>
                  </a:cubicBezTo>
                  <a:cubicBezTo>
                    <a:pt x="1059" y="24"/>
                    <a:pt x="1059" y="0"/>
                    <a:pt x="1059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 rot="-507431">
              <a:off x="1173" y="864"/>
              <a:ext cx="4122" cy="630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3544" y="348"/>
                </a:cxn>
                <a:cxn ang="0">
                  <a:pos x="3680" y="630"/>
                </a:cxn>
                <a:cxn ang="0">
                  <a:pos x="3616" y="624"/>
                </a:cxn>
                <a:cxn ang="0">
                  <a:pos x="3534" y="368"/>
                </a:cxn>
                <a:cxn ang="0">
                  <a:pos x="17" y="231"/>
                </a:cxn>
                <a:cxn ang="0">
                  <a:pos x="0" y="204"/>
                </a:cxn>
              </a:cxnLst>
              <a:rect l="0" t="0" r="r" b="b"/>
              <a:pathLst>
                <a:path w="4122" h="630">
                  <a:moveTo>
                    <a:pt x="0" y="204"/>
                  </a:moveTo>
                  <a:cubicBezTo>
                    <a:pt x="255" y="198"/>
                    <a:pt x="1686" y="0"/>
                    <a:pt x="3544" y="348"/>
                  </a:cubicBezTo>
                  <a:cubicBezTo>
                    <a:pt x="4122" y="464"/>
                    <a:pt x="3754" y="614"/>
                    <a:pt x="3680" y="630"/>
                  </a:cubicBezTo>
                  <a:cubicBezTo>
                    <a:pt x="3680" y="630"/>
                    <a:pt x="3642" y="626"/>
                    <a:pt x="3616" y="624"/>
                  </a:cubicBezTo>
                  <a:cubicBezTo>
                    <a:pt x="3678" y="612"/>
                    <a:pt x="4118" y="488"/>
                    <a:pt x="3534" y="368"/>
                  </a:cubicBezTo>
                  <a:cubicBezTo>
                    <a:pt x="2029" y="98"/>
                    <a:pt x="696" y="156"/>
                    <a:pt x="17" y="231"/>
                  </a:cubicBezTo>
                  <a:cubicBezTo>
                    <a:pt x="17" y="231"/>
                    <a:pt x="0" y="204"/>
                    <a:pt x="0" y="204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008" y="1248"/>
              <a:ext cx="288" cy="288"/>
              <a:chOff x="1033" y="326"/>
              <a:chExt cx="192" cy="192"/>
            </a:xfrm>
          </p:grpSpPr>
          <p:sp>
            <p:nvSpPr>
              <p:cNvPr id="13" name="Oval 11"/>
              <p:cNvSpPr>
                <a:spLocks noChangeArrowheads="1"/>
              </p:cNvSpPr>
              <p:nvPr/>
            </p:nvSpPr>
            <p:spPr bwMode="auto">
              <a:xfrm>
                <a:off x="1033" y="326"/>
                <a:ext cx="192" cy="192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Oval 12"/>
              <p:cNvSpPr>
                <a:spLocks noChangeArrowheads="1"/>
              </p:cNvSpPr>
              <p:nvPr/>
            </p:nvSpPr>
            <p:spPr bwMode="auto">
              <a:xfrm>
                <a:off x="1129" y="377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Oval 13"/>
              <p:cNvSpPr>
                <a:spLocks noChangeArrowheads="1"/>
              </p:cNvSpPr>
              <p:nvPr/>
            </p:nvSpPr>
            <p:spPr bwMode="auto">
              <a:xfrm>
                <a:off x="1063" y="350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Oval 14"/>
              <p:cNvSpPr>
                <a:spLocks noChangeArrowheads="1"/>
              </p:cNvSpPr>
              <p:nvPr/>
            </p:nvSpPr>
            <p:spPr bwMode="auto">
              <a:xfrm>
                <a:off x="1063" y="404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Oval 15"/>
              <p:cNvSpPr>
                <a:spLocks noChangeArrowheads="1"/>
              </p:cNvSpPr>
              <p:nvPr/>
            </p:nvSpPr>
            <p:spPr bwMode="auto">
              <a:xfrm>
                <a:off x="1108" y="422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" name="Oval 16"/>
              <p:cNvSpPr>
                <a:spLocks noChangeArrowheads="1"/>
              </p:cNvSpPr>
              <p:nvPr/>
            </p:nvSpPr>
            <p:spPr bwMode="auto">
              <a:xfrm>
                <a:off x="1168" y="416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" name="Oval 17"/>
              <p:cNvSpPr>
                <a:spLocks noChangeArrowheads="1"/>
              </p:cNvSpPr>
              <p:nvPr/>
            </p:nvSpPr>
            <p:spPr bwMode="auto">
              <a:xfrm>
                <a:off x="1120" y="461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Oval 18"/>
              <p:cNvSpPr>
                <a:spLocks noChangeArrowheads="1"/>
              </p:cNvSpPr>
              <p:nvPr/>
            </p:nvSpPr>
            <p:spPr bwMode="auto">
              <a:xfrm>
                <a:off x="1063" y="452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" name="Oval 19"/>
              <p:cNvSpPr>
                <a:spLocks noChangeArrowheads="1"/>
              </p:cNvSpPr>
              <p:nvPr/>
            </p:nvSpPr>
            <p:spPr bwMode="auto">
              <a:xfrm>
                <a:off x="1117" y="329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38932" name="Rectangle 20"/>
          <p:cNvSpPr>
            <a:spLocks noGrp="1" noChangeArrowheads="1"/>
          </p:cNvSpPr>
          <p:nvPr>
            <p:ph type="ctrTitle"/>
          </p:nvPr>
        </p:nvSpPr>
        <p:spPr>
          <a:xfrm>
            <a:off x="1828800" y="2133600"/>
            <a:ext cx="7315200" cy="16002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8933" name="Rectangle 2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ftr" sz="quarter" idx="11"/>
          </p:nvPr>
        </p:nvSpPr>
        <p:spPr>
          <a:xfrm>
            <a:off x="3733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86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1BF72-7885-4D88-B6ED-29744B197D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1C77B2-0937-41F0-BEE5-FA72CCB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67525" y="457200"/>
            <a:ext cx="2058988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6029325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FAD31-4673-45B0-A3A7-61EEEF0124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113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DBBDB-C64B-4223-B919-54D549483C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113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2264C-4ECB-49D8-B123-27CBD28873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B93A9-F1E5-4967-90A3-861619114F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598C6-54F3-48C4-B323-37E025FFE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F236E-C1FF-4820-923D-9D22FDD89D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36DEC-61FD-4CA7-AD26-D763231F9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2D65F-D742-46EA-B606-3F3F3D8C6B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E12FC-406A-45E2-8DD5-2DCC186E72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F5224-2372-4E3D-AE35-3E0402EE0D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E516D-DB5B-477E-A7F9-E5ADE117A6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209FB-1539-4F70-B7D7-65C67393C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-23813" y="-141288"/>
            <a:ext cx="9167813" cy="6999288"/>
            <a:chOff x="-15" y="-89"/>
            <a:chExt cx="5775" cy="4409"/>
          </a:xfrm>
        </p:grpSpPr>
        <p:sp>
          <p:nvSpPr>
            <p:cNvPr id="37891" name="Rectangle 3"/>
            <p:cNvSpPr>
              <a:spLocks noChangeArrowheads="1"/>
            </p:cNvSpPr>
            <p:nvPr userDrawn="1"/>
          </p:nvSpPr>
          <p:spPr bwMode="ltGray">
            <a:xfrm>
              <a:off x="0" y="301"/>
              <a:ext cx="5760" cy="72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892" name="Rectangle 4" descr="Cacback"/>
            <p:cNvSpPr>
              <a:spLocks noChangeArrowheads="1"/>
            </p:cNvSpPr>
            <p:nvPr userDrawn="1"/>
          </p:nvSpPr>
          <p:spPr bwMode="ltGray">
            <a:xfrm>
              <a:off x="0" y="0"/>
              <a:ext cx="1119" cy="4320"/>
            </a:xfrm>
            <a:prstGeom prst="rect">
              <a:avLst/>
            </a:prstGeom>
            <a:blipFill dpi="0" rotWithShape="0">
              <a:blip r:embed="rId16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3082" name="Group 5"/>
            <p:cNvGrpSpPr>
              <a:grpSpLocks/>
            </p:cNvGrpSpPr>
            <p:nvPr userDrawn="1"/>
          </p:nvGrpSpPr>
          <p:grpSpPr bwMode="auto">
            <a:xfrm>
              <a:off x="-15" y="-89"/>
              <a:ext cx="5295" cy="785"/>
              <a:chOff x="20" y="-89"/>
              <a:chExt cx="5295" cy="785"/>
            </a:xfrm>
          </p:grpSpPr>
          <p:sp>
            <p:nvSpPr>
              <p:cNvPr id="37894" name="Freeform 6"/>
              <p:cNvSpPr>
                <a:spLocks/>
              </p:cNvSpPr>
              <p:nvPr userDrawn="1"/>
            </p:nvSpPr>
            <p:spPr bwMode="auto">
              <a:xfrm rot="-507431">
                <a:off x="20" y="524"/>
                <a:ext cx="1059" cy="172"/>
              </a:xfrm>
              <a:custGeom>
                <a:avLst/>
                <a:gdLst/>
                <a:ahLst/>
                <a:cxnLst>
                  <a:cxn ang="0">
                    <a:pos x="1059" y="0"/>
                  </a:cxn>
                  <a:cxn ang="0">
                    <a:pos x="147" y="144"/>
                  </a:cxn>
                  <a:cxn ang="0">
                    <a:pos x="177" y="171"/>
                  </a:cxn>
                  <a:cxn ang="0">
                    <a:pos x="1059" y="24"/>
                  </a:cxn>
                  <a:cxn ang="0">
                    <a:pos x="1059" y="0"/>
                  </a:cxn>
                </a:cxnLst>
                <a:rect l="0" t="0" r="r" b="b"/>
                <a:pathLst>
                  <a:path w="1059" h="172">
                    <a:moveTo>
                      <a:pt x="1059" y="0"/>
                    </a:moveTo>
                    <a:cubicBezTo>
                      <a:pt x="543" y="45"/>
                      <a:pt x="291" y="112"/>
                      <a:pt x="147" y="144"/>
                    </a:cubicBezTo>
                    <a:cubicBezTo>
                      <a:pt x="0" y="172"/>
                      <a:pt x="153" y="147"/>
                      <a:pt x="177" y="171"/>
                    </a:cubicBezTo>
                    <a:cubicBezTo>
                      <a:pt x="329" y="151"/>
                      <a:pt x="339" y="99"/>
                      <a:pt x="1059" y="24"/>
                    </a:cubicBezTo>
                    <a:cubicBezTo>
                      <a:pt x="1059" y="24"/>
                      <a:pt x="1059" y="0"/>
                      <a:pt x="1059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895" name="Freeform 7"/>
              <p:cNvSpPr>
                <a:spLocks/>
              </p:cNvSpPr>
              <p:nvPr userDrawn="1"/>
            </p:nvSpPr>
            <p:spPr bwMode="auto">
              <a:xfrm rot="-507431">
                <a:off x="1193" y="-89"/>
                <a:ext cx="4122" cy="630"/>
              </a:xfrm>
              <a:custGeom>
                <a:avLst/>
                <a:gdLst/>
                <a:ahLst/>
                <a:cxnLst>
                  <a:cxn ang="0">
                    <a:pos x="0" y="204"/>
                  </a:cxn>
                  <a:cxn ang="0">
                    <a:pos x="3544" y="348"/>
                  </a:cxn>
                  <a:cxn ang="0">
                    <a:pos x="3680" y="630"/>
                  </a:cxn>
                  <a:cxn ang="0">
                    <a:pos x="3616" y="624"/>
                  </a:cxn>
                  <a:cxn ang="0">
                    <a:pos x="3534" y="368"/>
                  </a:cxn>
                  <a:cxn ang="0">
                    <a:pos x="17" y="231"/>
                  </a:cxn>
                  <a:cxn ang="0">
                    <a:pos x="0" y="204"/>
                  </a:cxn>
                </a:cxnLst>
                <a:rect l="0" t="0" r="r" b="b"/>
                <a:pathLst>
                  <a:path w="4122" h="630">
                    <a:moveTo>
                      <a:pt x="0" y="204"/>
                    </a:moveTo>
                    <a:cubicBezTo>
                      <a:pt x="255" y="198"/>
                      <a:pt x="1686" y="0"/>
                      <a:pt x="3544" y="348"/>
                    </a:cubicBezTo>
                    <a:cubicBezTo>
                      <a:pt x="4122" y="464"/>
                      <a:pt x="3754" y="614"/>
                      <a:pt x="3680" y="630"/>
                    </a:cubicBezTo>
                    <a:cubicBezTo>
                      <a:pt x="3680" y="630"/>
                      <a:pt x="3642" y="626"/>
                      <a:pt x="3616" y="624"/>
                    </a:cubicBezTo>
                    <a:cubicBezTo>
                      <a:pt x="3678" y="612"/>
                      <a:pt x="4118" y="488"/>
                      <a:pt x="3534" y="368"/>
                    </a:cubicBezTo>
                    <a:cubicBezTo>
                      <a:pt x="2029" y="98"/>
                      <a:pt x="696" y="156"/>
                      <a:pt x="17" y="231"/>
                    </a:cubicBezTo>
                    <a:cubicBezTo>
                      <a:pt x="17" y="231"/>
                      <a:pt x="0" y="204"/>
                      <a:pt x="0" y="204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3086" name="Group 8"/>
              <p:cNvGrpSpPr>
                <a:grpSpLocks/>
              </p:cNvGrpSpPr>
              <p:nvPr userDrawn="1"/>
            </p:nvGrpSpPr>
            <p:grpSpPr bwMode="auto">
              <a:xfrm>
                <a:off x="1033" y="326"/>
                <a:ext cx="192" cy="192"/>
                <a:chOff x="1033" y="326"/>
                <a:chExt cx="192" cy="192"/>
              </a:xfrm>
            </p:grpSpPr>
            <p:sp>
              <p:nvSpPr>
                <p:cNvPr id="37897" name="Oval 9"/>
                <p:cNvSpPr>
                  <a:spLocks noChangeArrowheads="1"/>
                </p:cNvSpPr>
                <p:nvPr/>
              </p:nvSpPr>
              <p:spPr bwMode="auto">
                <a:xfrm>
                  <a:off x="1033" y="326"/>
                  <a:ext cx="192" cy="19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898" name="Oval 10"/>
                <p:cNvSpPr>
                  <a:spLocks noChangeArrowheads="1"/>
                </p:cNvSpPr>
                <p:nvPr/>
              </p:nvSpPr>
              <p:spPr bwMode="auto">
                <a:xfrm>
                  <a:off x="1129" y="377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899" name="Oval 11"/>
                <p:cNvSpPr>
                  <a:spLocks noChangeArrowheads="1"/>
                </p:cNvSpPr>
                <p:nvPr/>
              </p:nvSpPr>
              <p:spPr bwMode="auto">
                <a:xfrm>
                  <a:off x="1063" y="350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900" name="Oval 12"/>
                <p:cNvSpPr>
                  <a:spLocks noChangeArrowheads="1"/>
                </p:cNvSpPr>
                <p:nvPr/>
              </p:nvSpPr>
              <p:spPr bwMode="auto">
                <a:xfrm>
                  <a:off x="1063" y="404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901" name="Oval 13"/>
                <p:cNvSpPr>
                  <a:spLocks noChangeArrowheads="1"/>
                </p:cNvSpPr>
                <p:nvPr/>
              </p:nvSpPr>
              <p:spPr bwMode="auto">
                <a:xfrm>
                  <a:off x="1108" y="422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902" name="Oval 14"/>
                <p:cNvSpPr>
                  <a:spLocks noChangeArrowheads="1"/>
                </p:cNvSpPr>
                <p:nvPr/>
              </p:nvSpPr>
              <p:spPr bwMode="auto">
                <a:xfrm>
                  <a:off x="1168" y="416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903" name="Oval 15"/>
                <p:cNvSpPr>
                  <a:spLocks noChangeArrowheads="1"/>
                </p:cNvSpPr>
                <p:nvPr/>
              </p:nvSpPr>
              <p:spPr bwMode="auto">
                <a:xfrm>
                  <a:off x="1120" y="461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904" name="Oval 16"/>
                <p:cNvSpPr>
                  <a:spLocks noChangeArrowheads="1"/>
                </p:cNvSpPr>
                <p:nvPr/>
              </p:nvSpPr>
              <p:spPr bwMode="auto">
                <a:xfrm>
                  <a:off x="1063" y="452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905" name="Oval 17"/>
                <p:cNvSpPr>
                  <a:spLocks noChangeArrowheads="1"/>
                </p:cNvSpPr>
                <p:nvPr/>
              </p:nvSpPr>
              <p:spPr bwMode="auto">
                <a:xfrm>
                  <a:off x="1117" y="329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sp>
          <p:nvSpPr>
            <p:cNvPr id="37906" name="Rectangle 18"/>
            <p:cNvSpPr>
              <a:spLocks noChangeArrowheads="1"/>
            </p:cNvSpPr>
            <p:nvPr userDrawn="1"/>
          </p:nvSpPr>
          <p:spPr bwMode="white">
            <a:xfrm>
              <a:off x="426" y="1185"/>
              <a:ext cx="701" cy="313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5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115411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6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909" name="Rectangle 2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910" name="Rectangle 2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911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E394070-4B25-4AEA-8D77-3C848F6C2E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5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438400"/>
            <a:ext cx="7696200" cy="1143000"/>
          </a:xfrm>
        </p:spPr>
        <p:txBody>
          <a:bodyPr/>
          <a:lstStyle/>
          <a:p>
            <a:pPr algn="ctr"/>
            <a:r>
              <a:rPr lang="sr-Cyrl-CS" sz="4400" dirty="0" smtClean="0">
                <a:solidFill>
                  <a:schemeClr val="tx1"/>
                </a:solidFill>
                <a:latin typeface="France YU" pitchFamily="34" charset="0"/>
                <a:cs typeface="Times New Roman" pitchFamily="18" charset="0"/>
              </a:rPr>
              <a:t>Једносмерне</a:t>
            </a:r>
            <a:r>
              <a:rPr lang="en-GB" sz="4400" dirty="0" smtClean="0">
                <a:solidFill>
                  <a:schemeClr val="tx1"/>
                </a:solidFill>
                <a:latin typeface="France YU" pitchFamily="34" charset="0"/>
                <a:cs typeface="Times New Roman" pitchFamily="18" charset="0"/>
              </a:rPr>
              <a:t> </a:t>
            </a:r>
            <a:r>
              <a:rPr lang="sr-Cyrl-CS" sz="4400" dirty="0" smtClean="0">
                <a:solidFill>
                  <a:schemeClr val="tx1"/>
                </a:solidFill>
                <a:latin typeface="France YU" pitchFamily="34" charset="0"/>
                <a:cs typeface="Times New Roman" pitchFamily="18" charset="0"/>
              </a:rPr>
              <a:t>импулсне</a:t>
            </a:r>
            <a:r>
              <a:rPr lang="en-GB" sz="4400" dirty="0" smtClean="0">
                <a:solidFill>
                  <a:schemeClr val="tx1"/>
                </a:solidFill>
                <a:latin typeface="France YU" pitchFamily="34" charset="0"/>
                <a:cs typeface="Times New Roman" pitchFamily="18" charset="0"/>
              </a:rPr>
              <a:t> </a:t>
            </a:r>
            <a:r>
              <a:rPr lang="sr-Cyrl-CS" sz="4400" dirty="0" smtClean="0">
                <a:solidFill>
                  <a:schemeClr val="tx1"/>
                </a:solidFill>
                <a:latin typeface="France YU" pitchFamily="34" charset="0"/>
                <a:cs typeface="Times New Roman" pitchFamily="18" charset="0"/>
              </a:rPr>
              <a:t>струје</a:t>
            </a:r>
            <a:endParaRPr lang="en-US" dirty="0" smtClean="0">
              <a:solidFill>
                <a:schemeClr val="tx1"/>
              </a:solidFill>
              <a:latin typeface="YU 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457450" indent="-2457450">
              <a:lnSpc>
                <a:spcPct val="110000"/>
              </a:lnSpc>
              <a:buClr>
                <a:srgbClr val="A50021"/>
              </a:buClr>
              <a:buNone/>
              <a:defRPr/>
            </a:pP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Избор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Latn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крива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ММТ</a:t>
            </a:r>
            <a:endParaRPr lang="en-US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457450" indent="-2457450">
              <a:lnSpc>
                <a:spcPct val="110000"/>
              </a:lnSpc>
              <a:buClr>
                <a:srgbClr val="A50021"/>
              </a:buClr>
              <a:buNone/>
              <a:defRPr/>
            </a:pP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10 x 10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контракција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тј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онолико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колик</a:t>
            </a:r>
            <a:r>
              <a:rPr lang="sr-Latn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квалитетне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издашне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серија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пауза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1’ (</a:t>
            </a:r>
            <a:r>
              <a:rPr lang="sr-Latn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sp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)  1,5’ (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b="1" baseline="-25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)  2’ (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b="1" baseline="-25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2457450" indent="-2457450">
              <a:lnSpc>
                <a:spcPct val="110000"/>
              </a:lnSpc>
              <a:buClr>
                <a:srgbClr val="A50021"/>
              </a:buClr>
              <a:buNone/>
              <a:defRPr/>
            </a:pPr>
            <a:endParaRPr lang="en-US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457450" indent="-2457450">
              <a:lnSpc>
                <a:spcPct val="110000"/>
              </a:lnSpc>
              <a:buClr>
                <a:srgbClr val="A50021"/>
              </a:buClr>
              <a:buNone/>
              <a:defRPr/>
            </a:pP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одмах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(?) –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оцене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ММТ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очекује</a:t>
            </a: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инервација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u="sng" dirty="0" smtClean="0">
                <a:latin typeface="Times New Roman" pitchFamily="18" charset="0"/>
                <a:cs typeface="Times New Roman" pitchFamily="18" charset="0"/>
              </a:rPr>
              <a:t>ЕКСПОНЕНЦИЈАЛНЕ</a:t>
            </a:r>
            <a:r>
              <a:rPr lang="en-AU" sz="4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000" u="sng" dirty="0" smtClean="0">
                <a:latin typeface="Times New Roman" pitchFamily="18" charset="0"/>
                <a:cs typeface="Times New Roman" pitchFamily="18" charset="0"/>
              </a:rPr>
              <a:t>СТРУЈЕ</a:t>
            </a:r>
            <a:r>
              <a:rPr lang="en-AU" sz="4000" u="sng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4000" u="sng" dirty="0" smtClean="0">
                <a:latin typeface="Times New Roman" pitchFamily="18" charset="0"/>
                <a:cs typeface="Times New Roman" pitchFamily="18" charset="0"/>
              </a:rPr>
              <a:t>Коваршчик</a:t>
            </a:r>
            <a:r>
              <a:rPr lang="en-AU" sz="4000" u="sng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4000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0" y="2590800"/>
            <a:ext cx="9144000" cy="4191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endParaRPr lang="sr-Cyrl-CS" b="1" u="sng" smtClean="0"/>
          </a:p>
          <a:p>
            <a:pPr eaLnBrk="1" hangingPunct="1">
              <a:lnSpc>
                <a:spcPct val="90000"/>
              </a:lnSpc>
            </a:pPr>
            <a:endParaRPr lang="sr-Cyrl-CS" smtClean="0"/>
          </a:p>
          <a:p>
            <a:pPr eaLnBrk="1" hangingPunct="1">
              <a:lnSpc>
                <a:spcPct val="90000"/>
              </a:lnSpc>
            </a:pPr>
            <a:r>
              <a:rPr lang="sr-Cyrl-CS" smtClean="0">
                <a:latin typeface="Times New Roman" pitchFamily="18" charset="0"/>
                <a:cs typeface="Times New Roman" pitchFamily="18" charset="0"/>
              </a:rPr>
              <a:t>Троугласти импулси  (у облику експоненцијалне криве )</a:t>
            </a:r>
          </a:p>
          <a:p>
            <a:pPr eaLnBrk="1" hangingPunct="1">
              <a:lnSpc>
                <a:spcPct val="90000"/>
              </a:lnSpc>
            </a:pPr>
            <a:r>
              <a:rPr lang="sr-Cyrl-CS" smtClean="0">
                <a:latin typeface="Times New Roman" pitchFamily="18" charset="0"/>
                <a:cs typeface="Times New Roman" pitchFamily="18" charset="0"/>
              </a:rPr>
              <a:t>ЕС карактеришу благи пораст и пад интензитета.</a:t>
            </a:r>
          </a:p>
          <a:p>
            <a:pPr eaLnBrk="1" hangingPunct="1">
              <a:lnSpc>
                <a:spcPct val="90000"/>
              </a:lnSpc>
            </a:pPr>
            <a:r>
              <a:rPr lang="sr-Cyrl-CS" smtClean="0">
                <a:latin typeface="Times New Roman" pitchFamily="18" charset="0"/>
                <a:cs typeface="Times New Roman" pitchFamily="18" charset="0"/>
              </a:rPr>
              <a:t>Импулс траје од  125мс до  2000мс, </a:t>
            </a:r>
          </a:p>
          <a:p>
            <a:pPr eaLnBrk="1" hangingPunct="1">
              <a:lnSpc>
                <a:spcPct val="90000"/>
              </a:lnSpc>
            </a:pPr>
            <a:r>
              <a:rPr lang="sr-Cyrl-CS" smtClean="0">
                <a:latin typeface="Times New Roman" pitchFamily="18" charset="0"/>
                <a:cs typeface="Times New Roman" pitchFamily="18" charset="0"/>
              </a:rPr>
              <a:t>Пауза дупло дужа, </a:t>
            </a:r>
          </a:p>
        </p:txBody>
      </p:sp>
      <p:sp>
        <p:nvSpPr>
          <p:cNvPr id="11268" name="Line 8"/>
          <p:cNvSpPr>
            <a:spLocks noChangeShapeType="1"/>
          </p:cNvSpPr>
          <p:nvPr/>
        </p:nvSpPr>
        <p:spPr bwMode="auto">
          <a:xfrm>
            <a:off x="2917825" y="3032125"/>
            <a:ext cx="40163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69" name="Line 9"/>
          <p:cNvSpPr>
            <a:spLocks noChangeShapeType="1"/>
          </p:cNvSpPr>
          <p:nvPr/>
        </p:nvSpPr>
        <p:spPr bwMode="auto">
          <a:xfrm flipH="1" flipV="1">
            <a:off x="2908300" y="1828800"/>
            <a:ext cx="9525" cy="11874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0" name="Freeform 10"/>
          <p:cNvSpPr>
            <a:spLocks/>
          </p:cNvSpPr>
          <p:nvPr/>
        </p:nvSpPr>
        <p:spPr bwMode="auto">
          <a:xfrm>
            <a:off x="5451475" y="2144713"/>
            <a:ext cx="758825" cy="874712"/>
          </a:xfrm>
          <a:custGeom>
            <a:avLst/>
            <a:gdLst>
              <a:gd name="T0" fmla="*/ 0 w 1539"/>
              <a:gd name="T1" fmla="*/ 2147483647 h 1377"/>
              <a:gd name="T2" fmla="*/ 2147483647 w 1539"/>
              <a:gd name="T3" fmla="*/ 2147483647 h 1377"/>
              <a:gd name="T4" fmla="*/ 2147483647 w 1539"/>
              <a:gd name="T5" fmla="*/ 2147483647 h 1377"/>
              <a:gd name="T6" fmla="*/ 0 60000 65536"/>
              <a:gd name="T7" fmla="*/ 0 60000 65536"/>
              <a:gd name="T8" fmla="*/ 0 60000 65536"/>
              <a:gd name="T9" fmla="*/ 0 w 1539"/>
              <a:gd name="T10" fmla="*/ 0 h 1377"/>
              <a:gd name="T11" fmla="*/ 1539 w 1539"/>
              <a:gd name="T12" fmla="*/ 1377 h 137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39" h="1377">
                <a:moveTo>
                  <a:pt x="0" y="1320"/>
                </a:moveTo>
                <a:cubicBezTo>
                  <a:pt x="385" y="660"/>
                  <a:pt x="770" y="0"/>
                  <a:pt x="1026" y="9"/>
                </a:cubicBezTo>
                <a:cubicBezTo>
                  <a:pt x="1282" y="18"/>
                  <a:pt x="1454" y="1149"/>
                  <a:pt x="1539" y="1377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1" name="Freeform 11"/>
          <p:cNvSpPr>
            <a:spLocks/>
          </p:cNvSpPr>
          <p:nvPr/>
        </p:nvSpPr>
        <p:spPr bwMode="auto">
          <a:xfrm>
            <a:off x="2917825" y="2144713"/>
            <a:ext cx="795338" cy="874712"/>
          </a:xfrm>
          <a:custGeom>
            <a:avLst/>
            <a:gdLst>
              <a:gd name="T0" fmla="*/ 0 w 1539"/>
              <a:gd name="T1" fmla="*/ 2147483647 h 1377"/>
              <a:gd name="T2" fmla="*/ 2147483647 w 1539"/>
              <a:gd name="T3" fmla="*/ 2147483647 h 1377"/>
              <a:gd name="T4" fmla="*/ 2147483647 w 1539"/>
              <a:gd name="T5" fmla="*/ 2147483647 h 1377"/>
              <a:gd name="T6" fmla="*/ 0 60000 65536"/>
              <a:gd name="T7" fmla="*/ 0 60000 65536"/>
              <a:gd name="T8" fmla="*/ 0 60000 65536"/>
              <a:gd name="T9" fmla="*/ 0 w 1539"/>
              <a:gd name="T10" fmla="*/ 0 h 1377"/>
              <a:gd name="T11" fmla="*/ 1539 w 1539"/>
              <a:gd name="T12" fmla="*/ 1377 h 137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39" h="1377">
                <a:moveTo>
                  <a:pt x="0" y="1320"/>
                </a:moveTo>
                <a:cubicBezTo>
                  <a:pt x="385" y="660"/>
                  <a:pt x="770" y="0"/>
                  <a:pt x="1026" y="9"/>
                </a:cubicBezTo>
                <a:cubicBezTo>
                  <a:pt x="1282" y="18"/>
                  <a:pt x="1454" y="1149"/>
                  <a:pt x="1539" y="1377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752600"/>
            <a:ext cx="8382000" cy="25908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l-SI" sz="32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sl-SI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експоненцијалних</a:t>
            </a:r>
            <a:r>
              <a:rPr lang="sl-SI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струја</a:t>
            </a:r>
            <a:r>
              <a:rPr lang="sr-Latn-C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l-SI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периферних</a:t>
            </a:r>
            <a:r>
              <a:rPr lang="sl-SI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парализа</a:t>
            </a:r>
            <a:r>
              <a:rPr lang="sl-SI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тежег</a:t>
            </a:r>
            <a:r>
              <a:rPr lang="sl-SI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sl-SI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l-SI" sz="32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sl-SI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експоненцијалних</a:t>
            </a:r>
            <a:r>
              <a:rPr lang="sl-SI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струја</a:t>
            </a:r>
            <a:r>
              <a:rPr lang="sl-SI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l-SI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периферних</a:t>
            </a:r>
            <a:r>
              <a:rPr lang="sl-SI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парализа</a:t>
            </a:r>
            <a:r>
              <a:rPr lang="sl-SI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l-SI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sl-SI" sz="32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Line 2"/>
          <p:cNvSpPr>
            <a:spLocks noChangeShapeType="1"/>
          </p:cNvSpPr>
          <p:nvPr/>
        </p:nvSpPr>
        <p:spPr bwMode="auto">
          <a:xfrm>
            <a:off x="5562600" y="5867400"/>
            <a:ext cx="33305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16" name="Line 3"/>
          <p:cNvSpPr>
            <a:spLocks noChangeShapeType="1"/>
          </p:cNvSpPr>
          <p:nvPr/>
        </p:nvSpPr>
        <p:spPr bwMode="auto">
          <a:xfrm flipV="1">
            <a:off x="5562600" y="4800600"/>
            <a:ext cx="0" cy="10858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17" name="Freeform 4"/>
          <p:cNvSpPr>
            <a:spLocks/>
          </p:cNvSpPr>
          <p:nvPr/>
        </p:nvSpPr>
        <p:spPr bwMode="auto">
          <a:xfrm>
            <a:off x="6781800" y="5181600"/>
            <a:ext cx="533400" cy="652462"/>
          </a:xfrm>
          <a:custGeom>
            <a:avLst/>
            <a:gdLst>
              <a:gd name="T0" fmla="*/ 0 w 741"/>
              <a:gd name="T1" fmla="*/ 2147483647 h 1026"/>
              <a:gd name="T2" fmla="*/ 2147483647 w 741"/>
              <a:gd name="T3" fmla="*/ 0 h 1026"/>
              <a:gd name="T4" fmla="*/ 2147483647 w 741"/>
              <a:gd name="T5" fmla="*/ 2147483647 h 1026"/>
              <a:gd name="T6" fmla="*/ 0 60000 65536"/>
              <a:gd name="T7" fmla="*/ 0 60000 65536"/>
              <a:gd name="T8" fmla="*/ 0 60000 65536"/>
              <a:gd name="T9" fmla="*/ 0 w 741"/>
              <a:gd name="T10" fmla="*/ 0 h 1026"/>
              <a:gd name="T11" fmla="*/ 741 w 741"/>
              <a:gd name="T12" fmla="*/ 1026 h 102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41" h="1026">
                <a:moveTo>
                  <a:pt x="0" y="1026"/>
                </a:moveTo>
                <a:cubicBezTo>
                  <a:pt x="166" y="513"/>
                  <a:pt x="333" y="0"/>
                  <a:pt x="456" y="0"/>
                </a:cubicBezTo>
                <a:cubicBezTo>
                  <a:pt x="579" y="0"/>
                  <a:pt x="694" y="855"/>
                  <a:pt x="741" y="1026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18" name="Freeform 5"/>
          <p:cNvSpPr>
            <a:spLocks/>
          </p:cNvSpPr>
          <p:nvPr/>
        </p:nvSpPr>
        <p:spPr bwMode="auto">
          <a:xfrm>
            <a:off x="7848600" y="5181600"/>
            <a:ext cx="471488" cy="652462"/>
          </a:xfrm>
          <a:custGeom>
            <a:avLst/>
            <a:gdLst>
              <a:gd name="T0" fmla="*/ 0 w 741"/>
              <a:gd name="T1" fmla="*/ 2147483647 h 1026"/>
              <a:gd name="T2" fmla="*/ 2147483647 w 741"/>
              <a:gd name="T3" fmla="*/ 0 h 1026"/>
              <a:gd name="T4" fmla="*/ 2147483647 w 741"/>
              <a:gd name="T5" fmla="*/ 2147483647 h 1026"/>
              <a:gd name="T6" fmla="*/ 0 60000 65536"/>
              <a:gd name="T7" fmla="*/ 0 60000 65536"/>
              <a:gd name="T8" fmla="*/ 0 60000 65536"/>
              <a:gd name="T9" fmla="*/ 0 w 741"/>
              <a:gd name="T10" fmla="*/ 0 h 1026"/>
              <a:gd name="T11" fmla="*/ 741 w 741"/>
              <a:gd name="T12" fmla="*/ 1026 h 102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41" h="1026">
                <a:moveTo>
                  <a:pt x="0" y="1026"/>
                </a:moveTo>
                <a:cubicBezTo>
                  <a:pt x="166" y="513"/>
                  <a:pt x="333" y="0"/>
                  <a:pt x="456" y="0"/>
                </a:cubicBezTo>
                <a:cubicBezTo>
                  <a:pt x="579" y="0"/>
                  <a:pt x="694" y="855"/>
                  <a:pt x="741" y="1026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19" name="Freeform 6"/>
          <p:cNvSpPr>
            <a:spLocks/>
          </p:cNvSpPr>
          <p:nvPr/>
        </p:nvSpPr>
        <p:spPr bwMode="auto">
          <a:xfrm>
            <a:off x="5791200" y="5181600"/>
            <a:ext cx="469900" cy="650875"/>
          </a:xfrm>
          <a:custGeom>
            <a:avLst/>
            <a:gdLst>
              <a:gd name="T0" fmla="*/ 0 w 741"/>
              <a:gd name="T1" fmla="*/ 2147483647 h 1026"/>
              <a:gd name="T2" fmla="*/ 2147483647 w 741"/>
              <a:gd name="T3" fmla="*/ 0 h 1026"/>
              <a:gd name="T4" fmla="*/ 2147483647 w 741"/>
              <a:gd name="T5" fmla="*/ 2147483647 h 1026"/>
              <a:gd name="T6" fmla="*/ 0 60000 65536"/>
              <a:gd name="T7" fmla="*/ 0 60000 65536"/>
              <a:gd name="T8" fmla="*/ 0 60000 65536"/>
              <a:gd name="T9" fmla="*/ 0 w 741"/>
              <a:gd name="T10" fmla="*/ 0 h 1026"/>
              <a:gd name="T11" fmla="*/ 741 w 741"/>
              <a:gd name="T12" fmla="*/ 1026 h 102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41" h="1026">
                <a:moveTo>
                  <a:pt x="0" y="1026"/>
                </a:moveTo>
                <a:cubicBezTo>
                  <a:pt x="166" y="513"/>
                  <a:pt x="333" y="0"/>
                  <a:pt x="456" y="0"/>
                </a:cubicBezTo>
                <a:cubicBezTo>
                  <a:pt x="579" y="0"/>
                  <a:pt x="694" y="855"/>
                  <a:pt x="741" y="1026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20" name="Line 6"/>
          <p:cNvSpPr>
            <a:spLocks noChangeShapeType="1"/>
          </p:cNvSpPr>
          <p:nvPr/>
        </p:nvSpPr>
        <p:spPr bwMode="auto">
          <a:xfrm>
            <a:off x="838200" y="5867400"/>
            <a:ext cx="40163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21" name="Line 7"/>
          <p:cNvSpPr>
            <a:spLocks noChangeShapeType="1"/>
          </p:cNvSpPr>
          <p:nvPr/>
        </p:nvSpPr>
        <p:spPr bwMode="auto">
          <a:xfrm flipH="1" flipV="1">
            <a:off x="838200" y="4648200"/>
            <a:ext cx="9525" cy="11874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22" name="Freeform 8"/>
          <p:cNvSpPr>
            <a:spLocks/>
          </p:cNvSpPr>
          <p:nvPr/>
        </p:nvSpPr>
        <p:spPr bwMode="auto">
          <a:xfrm>
            <a:off x="3429000" y="4953000"/>
            <a:ext cx="758825" cy="874712"/>
          </a:xfrm>
          <a:custGeom>
            <a:avLst/>
            <a:gdLst>
              <a:gd name="T0" fmla="*/ 0 w 1539"/>
              <a:gd name="T1" fmla="*/ 2147483647 h 1377"/>
              <a:gd name="T2" fmla="*/ 2147483647 w 1539"/>
              <a:gd name="T3" fmla="*/ 2147483647 h 1377"/>
              <a:gd name="T4" fmla="*/ 2147483647 w 1539"/>
              <a:gd name="T5" fmla="*/ 2147483647 h 1377"/>
              <a:gd name="T6" fmla="*/ 0 60000 65536"/>
              <a:gd name="T7" fmla="*/ 0 60000 65536"/>
              <a:gd name="T8" fmla="*/ 0 60000 65536"/>
              <a:gd name="T9" fmla="*/ 0 w 1539"/>
              <a:gd name="T10" fmla="*/ 0 h 1377"/>
              <a:gd name="T11" fmla="*/ 1539 w 1539"/>
              <a:gd name="T12" fmla="*/ 1377 h 137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39" h="1377">
                <a:moveTo>
                  <a:pt x="0" y="1320"/>
                </a:moveTo>
                <a:cubicBezTo>
                  <a:pt x="385" y="660"/>
                  <a:pt x="770" y="0"/>
                  <a:pt x="1026" y="9"/>
                </a:cubicBezTo>
                <a:cubicBezTo>
                  <a:pt x="1282" y="18"/>
                  <a:pt x="1454" y="1149"/>
                  <a:pt x="1539" y="1377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23" name="Freeform 9"/>
          <p:cNvSpPr>
            <a:spLocks/>
          </p:cNvSpPr>
          <p:nvPr/>
        </p:nvSpPr>
        <p:spPr bwMode="auto">
          <a:xfrm>
            <a:off x="1447800" y="5029200"/>
            <a:ext cx="795338" cy="874712"/>
          </a:xfrm>
          <a:custGeom>
            <a:avLst/>
            <a:gdLst>
              <a:gd name="T0" fmla="*/ 0 w 1539"/>
              <a:gd name="T1" fmla="*/ 2147483647 h 1377"/>
              <a:gd name="T2" fmla="*/ 2147483647 w 1539"/>
              <a:gd name="T3" fmla="*/ 2147483647 h 1377"/>
              <a:gd name="T4" fmla="*/ 2147483647 w 1539"/>
              <a:gd name="T5" fmla="*/ 2147483647 h 1377"/>
              <a:gd name="T6" fmla="*/ 0 60000 65536"/>
              <a:gd name="T7" fmla="*/ 0 60000 65536"/>
              <a:gd name="T8" fmla="*/ 0 60000 65536"/>
              <a:gd name="T9" fmla="*/ 0 w 1539"/>
              <a:gd name="T10" fmla="*/ 0 h 1377"/>
              <a:gd name="T11" fmla="*/ 1539 w 1539"/>
              <a:gd name="T12" fmla="*/ 1377 h 137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39" h="1377">
                <a:moveTo>
                  <a:pt x="0" y="1320"/>
                </a:moveTo>
                <a:cubicBezTo>
                  <a:pt x="385" y="660"/>
                  <a:pt x="770" y="0"/>
                  <a:pt x="1026" y="9"/>
                </a:cubicBezTo>
                <a:cubicBezTo>
                  <a:pt x="1282" y="18"/>
                  <a:pt x="1454" y="1149"/>
                  <a:pt x="1539" y="1377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/>
              <a:t>Параметри</a:t>
            </a:r>
            <a:r>
              <a:rPr lang="en-US" dirty="0" smtClean="0"/>
              <a:t> </a:t>
            </a:r>
            <a:r>
              <a:rPr lang="sr-Latn-CS" dirty="0" smtClean="0"/>
              <a:t> </a:t>
            </a:r>
            <a:r>
              <a:rPr lang="sr-Cyrl-CS" dirty="0" smtClean="0"/>
              <a:t>експоненцијалних</a:t>
            </a:r>
            <a:r>
              <a:rPr lang="sr-Latn-CS" dirty="0" smtClean="0"/>
              <a:t> </a:t>
            </a:r>
            <a:r>
              <a:rPr lang="sr-Cyrl-CS" dirty="0" smtClean="0"/>
              <a:t>струја</a:t>
            </a:r>
            <a:r>
              <a:rPr lang="sr-Latn-CS" dirty="0" smtClean="0"/>
              <a:t>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1524001"/>
          <a:ext cx="8839200" cy="5333999"/>
        </p:xfrm>
        <a:graphic>
          <a:graphicData uri="http://schemas.openxmlformats.org/drawingml/2006/table">
            <a:tbl>
              <a:tblPr/>
              <a:tblGrid>
                <a:gridCol w="2589500"/>
                <a:gridCol w="1503464"/>
                <a:gridCol w="1503464"/>
                <a:gridCol w="1279390"/>
                <a:gridCol w="1963382"/>
              </a:tblGrid>
              <a:tr h="69405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Težina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paralize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EKSPONENCIJALNA STRUJA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9012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Oblik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Trajanje impulsa u milisec.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Trajanje pauze u milisec.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Vreme odmora između serija u minutima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16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Najteži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stepen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paralize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ocena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"0", "1"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po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MMT)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E 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500 – 1000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2 - 2,5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210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Srednji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stepen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paralize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ocena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"2", "3"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po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MMT)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i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sve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paralize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mimične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muskulature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E 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250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500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1,5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0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Laka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oštećenja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ocena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"3+", "4-"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po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MMT)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50 – 125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250 - 500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371600" y="457200"/>
            <a:ext cx="6705600" cy="838200"/>
          </a:xfrm>
          <a:noFill/>
        </p:spPr>
        <p:txBody>
          <a:bodyPr/>
          <a:lstStyle/>
          <a:p>
            <a:pPr algn="ctr">
              <a:buClr>
                <a:schemeClr val="hlink"/>
              </a:buClr>
              <a:buFontTx/>
              <a:buNone/>
            </a:pPr>
            <a:r>
              <a:rPr lang="sr-Cyrl-CS" sz="3600" b="1" smtClean="0">
                <a:solidFill>
                  <a:schemeClr val="bg2"/>
                </a:solidFill>
                <a:latin typeface="YU Times New Roman" pitchFamily="18" charset="0"/>
              </a:rPr>
              <a:t>МЕТОД</a:t>
            </a:r>
            <a:r>
              <a:rPr lang="en-US" sz="3600" b="1" smtClean="0">
                <a:solidFill>
                  <a:schemeClr val="bg2"/>
                </a:solidFill>
                <a:latin typeface="YU Times New Roman" pitchFamily="18" charset="0"/>
              </a:rPr>
              <a:t>   </a:t>
            </a:r>
            <a:r>
              <a:rPr lang="sr-Cyrl-CS" sz="3600" b="1" smtClean="0">
                <a:solidFill>
                  <a:schemeClr val="bg2"/>
                </a:solidFill>
                <a:latin typeface="YU Times New Roman" pitchFamily="18" charset="0"/>
              </a:rPr>
              <a:t>ЕС</a:t>
            </a:r>
            <a:endParaRPr lang="en-US" sz="3600" b="1" smtClean="0">
              <a:solidFill>
                <a:schemeClr val="bg2"/>
              </a:solidFill>
              <a:latin typeface="YU Times New Roman" pitchFamily="18" charset="0"/>
            </a:endParaRPr>
          </a:p>
        </p:txBody>
      </p:sp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457200" y="1066800"/>
            <a:ext cx="8534400" cy="5562600"/>
          </a:xfrm>
          <a:prstGeom prst="rect">
            <a:avLst/>
          </a:prstGeom>
          <a:gradFill rotWithShape="1">
            <a:gsLst>
              <a:gs pos="0">
                <a:schemeClr val="tx1">
                  <a:alpha val="12000"/>
                </a:schemeClr>
              </a:gs>
              <a:gs pos="100000">
                <a:schemeClr val="tx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1963" indent="-461963">
              <a:lnSpc>
                <a:spcPct val="105000"/>
              </a:lnSpc>
              <a:buClr>
                <a:srgbClr val="A50021"/>
              </a:buClr>
              <a:buFont typeface="Wingdings" pitchFamily="2" charset="2"/>
              <a:buNone/>
              <a:defRPr/>
            </a:pP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Монополарно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: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активна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електрода</a:t>
            </a:r>
            <a:endParaRPr lang="en-US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lnSpc>
                <a:spcPct val="105000"/>
              </a:lnSpc>
              <a:buClr>
                <a:srgbClr val="A50021"/>
              </a:buClr>
              <a:buFont typeface="Wingdings" pitchFamily="2" charset="2"/>
              <a:buNone/>
              <a:defRPr/>
            </a:pP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                       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катода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се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ставља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на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моторну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тачку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мишића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Latn-CS" b="1" dirty="0" smtClean="0">
                <a:solidFill>
                  <a:schemeClr val="bg2"/>
                </a:solidFill>
                <a:latin typeface="YU Times New Roman" pitchFamily="18" charset="0"/>
              </a:rPr>
              <a:t>            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(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анода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на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Latn-CS" b="1" dirty="0" smtClean="0">
                <a:solidFill>
                  <a:schemeClr val="bg2"/>
                </a:solidFill>
                <a:latin typeface="YU Times New Roman" pitchFamily="18" charset="0"/>
              </a:rPr>
              <a:t>C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/</a:t>
            </a:r>
            <a:r>
              <a:rPr lang="sr-Latn-CS" b="1" dirty="0" smtClean="0">
                <a:solidFill>
                  <a:schemeClr val="bg2"/>
                </a:solidFill>
                <a:latin typeface="YU Times New Roman" pitchFamily="18" charset="0"/>
              </a:rPr>
              <a:t>L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кичму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)</a:t>
            </a:r>
          </a:p>
          <a:p>
            <a:pPr marL="461963" indent="-461963">
              <a:lnSpc>
                <a:spcPct val="105000"/>
              </a:lnSpc>
              <a:buClr>
                <a:srgbClr val="A50021"/>
              </a:buClr>
              <a:buFont typeface="Wingdings" pitchFamily="2" charset="2"/>
              <a:buNone/>
              <a:defRPr/>
            </a:pP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                       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драже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се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мали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мишићи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(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лице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,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шака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)</a:t>
            </a:r>
          </a:p>
          <a:p>
            <a:pPr marL="461963" indent="-461963">
              <a:lnSpc>
                <a:spcPct val="105000"/>
              </a:lnSpc>
              <a:buClr>
                <a:srgbClr val="A50021"/>
              </a:buClr>
              <a:buFont typeface="Wingdings" pitchFamily="2" charset="2"/>
              <a:buNone/>
              <a:defRPr/>
            </a:pPr>
            <a:endParaRPr lang="en-US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lnSpc>
                <a:spcPct val="105000"/>
              </a:lnSpc>
              <a:buClr>
                <a:srgbClr val="A50021"/>
              </a:buClr>
              <a:buFont typeface="Wingdings" pitchFamily="2" charset="2"/>
              <a:buNone/>
              <a:defRPr/>
            </a:pP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Биполарно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:      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обе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електроде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се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стављају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на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тело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мишића</a:t>
            </a:r>
            <a:endParaRPr lang="en-US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lnSpc>
                <a:spcPct val="105000"/>
              </a:lnSpc>
              <a:buClr>
                <a:srgbClr val="A50021"/>
              </a:buClr>
              <a:buFont typeface="Wingdings" pitchFamily="2" charset="2"/>
              <a:buNone/>
              <a:defRPr/>
            </a:pP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                        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предности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: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руке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терапеута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су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слободне</a:t>
            </a:r>
            <a:endParaRPr lang="en-US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lnSpc>
                <a:spcPct val="105000"/>
              </a:lnSpc>
              <a:buClr>
                <a:srgbClr val="A50021"/>
              </a:buClr>
              <a:buFont typeface="Wingdings" pitchFamily="2" charset="2"/>
              <a:buNone/>
              <a:defRPr/>
            </a:pP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                                          </a:t>
            </a:r>
            <a:r>
              <a:rPr lang="sr-Latn-CS" b="1" dirty="0">
                <a:solidFill>
                  <a:schemeClr val="bg2"/>
                </a:solidFill>
                <a:latin typeface="YU Times New Roman" pitchFamily="18" charset="0"/>
              </a:rPr>
              <a:t> 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стимулише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све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мишиће</a:t>
            </a:r>
            <a:endParaRPr lang="en-US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lnSpc>
                <a:spcPct val="105000"/>
              </a:lnSpc>
              <a:buClr>
                <a:srgbClr val="A50021"/>
              </a:buClr>
              <a:buFont typeface="Wingdings" pitchFamily="2" charset="2"/>
              <a:buNone/>
              <a:defRPr/>
            </a:pP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                                           </a:t>
            </a:r>
            <a:r>
              <a:rPr lang="sr-Latn-C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користи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мањи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интезитет струје</a:t>
            </a:r>
            <a:endParaRPr lang="en-US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lnSpc>
                <a:spcPct val="105000"/>
              </a:lnSpc>
              <a:buClr>
                <a:srgbClr val="A50021"/>
              </a:buClr>
              <a:buFont typeface="Wingdings" pitchFamily="2" charset="2"/>
              <a:buNone/>
              <a:defRPr/>
            </a:pPr>
            <a:endParaRPr lang="en-US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lnSpc>
                <a:spcPct val="105000"/>
              </a:lnSpc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мишић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је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релаксиран (ПОЛОЖАЈ)</a:t>
            </a:r>
            <a:endParaRPr lang="en-US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lnSpc>
                <a:spcPct val="105000"/>
              </a:lnSpc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интенционе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вежбе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по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Latn-CS" b="1" dirty="0" smtClean="0">
                <a:solidFill>
                  <a:schemeClr val="bg2"/>
                </a:solidFill>
                <a:latin typeface="YU Times New Roman" pitchFamily="18" charset="0"/>
              </a:rPr>
              <a:t>Forster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-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у</a:t>
            </a:r>
            <a:endParaRPr lang="en-US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lnSpc>
                <a:spcPct val="105000"/>
              </a:lnSpc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прогностички</a:t>
            </a:r>
            <a:r>
              <a:rPr lang="en-US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latin typeface="YU Times New Roman" pitchFamily="18" charset="0"/>
              </a:rPr>
              <a:t>значај</a:t>
            </a:r>
            <a:endParaRPr lang="en-US" b="1" dirty="0">
              <a:solidFill>
                <a:schemeClr val="bg2"/>
              </a:solidFill>
              <a:latin typeface="YU 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6096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dirty="0" smtClean="0"/>
              <a:t>Монополарна техника</a:t>
            </a:r>
            <a:r>
              <a:rPr lang="en-US" sz="4000" dirty="0" smtClean="0"/>
              <a:t> </a:t>
            </a:r>
            <a:r>
              <a:rPr lang="sr-Cyrl-CS" sz="4000" dirty="0" smtClean="0"/>
              <a:t>електростимулације</a:t>
            </a:r>
            <a:endParaRPr lang="en-US" sz="4000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838200"/>
            <a:ext cx="4572000" cy="5334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sr-Latn-CS" sz="2800" b="1" dirty="0" smtClean="0">
              <a:solidFill>
                <a:srgbClr val="6600FF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en-AU" sz="2800" b="1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sr-Cyrl-CS" sz="2800" b="1" dirty="0" smtClean="0">
              <a:solidFill>
                <a:srgbClr val="6600FF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sr-Cyrl-CS" sz="2800" b="1" dirty="0" smtClean="0">
              <a:solidFill>
                <a:srgbClr val="6600FF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sr-Latn-CS" sz="2800" b="1" dirty="0" smtClean="0">
              <a:solidFill>
                <a:srgbClr val="6600FF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AutoNum type="arabicPeriod" startAt="2"/>
            </a:pPr>
            <a:endParaRPr lang="sr-Latn-CS" sz="2800" b="1" dirty="0" smtClean="0">
              <a:solidFill>
                <a:srgbClr val="6600FF"/>
              </a:solidFill>
            </a:endParaRPr>
          </a:p>
        </p:txBody>
      </p:sp>
      <p:pic>
        <p:nvPicPr>
          <p:cNvPr id="16389" name="Picture 5" descr="HPIM024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1371600" y="1066800"/>
            <a:ext cx="6743700" cy="5486400"/>
          </a:xfr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295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dirty="0" smtClean="0"/>
              <a:t>Биполарна техника електростимулације</a:t>
            </a:r>
            <a:endParaRPr lang="en-US" sz="4000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838200"/>
            <a:ext cx="4572000" cy="5334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AU" sz="2800" b="1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sr-Cyrl-CS" sz="2800" b="1" dirty="0" smtClean="0">
              <a:solidFill>
                <a:srgbClr val="6600FF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sr-Cyrl-CS" sz="2800" b="1" dirty="0" smtClean="0">
              <a:solidFill>
                <a:srgbClr val="6600FF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sr-Latn-CS" sz="2800" b="1" dirty="0" smtClean="0">
              <a:solidFill>
                <a:srgbClr val="6600FF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AutoNum type="arabicPeriod" startAt="2"/>
            </a:pPr>
            <a:endParaRPr lang="sr-Latn-CS" sz="2800" b="1" dirty="0" smtClean="0">
              <a:solidFill>
                <a:srgbClr val="6600FF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AutoNum type="arabicPeriod" startAt="2"/>
            </a:pPr>
            <a:endParaRPr lang="en-AU" sz="2800" dirty="0" smtClean="0"/>
          </a:p>
        </p:txBody>
      </p:sp>
      <p:pic>
        <p:nvPicPr>
          <p:cNvPr id="16388" name="Picture 4" descr="HPIM021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676400" y="1447800"/>
            <a:ext cx="7010400" cy="5181600"/>
          </a:xfr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143000" y="457200"/>
            <a:ext cx="6705600" cy="838200"/>
          </a:xfrm>
          <a:noFill/>
        </p:spPr>
        <p:txBody>
          <a:bodyPr/>
          <a:lstStyle/>
          <a:p>
            <a:pPr algn="ctr">
              <a:buClr>
                <a:schemeClr val="hlink"/>
              </a:buClr>
              <a:buFontTx/>
              <a:buNone/>
            </a:pPr>
            <a:r>
              <a:rPr lang="sr-Cyrl-CS" sz="36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ПРИНЦИПИ </a:t>
            </a:r>
            <a:r>
              <a:rPr lang="sr-Latn-CS" sz="36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ES</a:t>
            </a:r>
            <a:endParaRPr lang="en-US" sz="36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0" y="2057400"/>
            <a:ext cx="8534400" cy="3124200"/>
          </a:xfrm>
          <a:prstGeom prst="rect">
            <a:avLst/>
          </a:prstGeom>
          <a:gradFill rotWithShape="1">
            <a:gsLst>
              <a:gs pos="0">
                <a:schemeClr val="tx1">
                  <a:alpha val="12000"/>
                </a:schemeClr>
              </a:gs>
              <a:gs pos="100000">
                <a:schemeClr val="tx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1963" indent="-461963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800" b="1" dirty="0">
                <a:solidFill>
                  <a:schemeClr val="bg2"/>
                </a:solidFill>
                <a:latin typeface="YU Times New Roman" pitchFamily="18" charset="0"/>
              </a:rPr>
              <a:t>селективно</a:t>
            </a:r>
            <a:endParaRPr lang="en-US" sz="2800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800" b="1" dirty="0">
                <a:solidFill>
                  <a:schemeClr val="bg2"/>
                </a:solidFill>
                <a:latin typeface="YU Times New Roman" pitchFamily="18" charset="0"/>
              </a:rPr>
              <a:t>безболно</a:t>
            </a:r>
            <a:endParaRPr lang="en-US" sz="2800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800" b="1" dirty="0">
                <a:solidFill>
                  <a:schemeClr val="bg2"/>
                </a:solidFill>
                <a:latin typeface="YU Times New Roman" pitchFamily="18" charset="0"/>
              </a:rPr>
              <a:t>довољно</a:t>
            </a:r>
            <a:r>
              <a:rPr lang="en-US" sz="28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800" b="1" dirty="0">
                <a:solidFill>
                  <a:schemeClr val="bg2"/>
                </a:solidFill>
                <a:latin typeface="YU Times New Roman" pitchFamily="18" charset="0"/>
              </a:rPr>
              <a:t>снажне</a:t>
            </a:r>
            <a:r>
              <a:rPr lang="en-US" sz="28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800" b="1" dirty="0">
                <a:solidFill>
                  <a:schemeClr val="bg2"/>
                </a:solidFill>
                <a:latin typeface="YU Times New Roman" pitchFamily="18" charset="0"/>
              </a:rPr>
              <a:t>контракције</a:t>
            </a:r>
            <a:endParaRPr lang="en-US" sz="2800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800" b="1" dirty="0">
                <a:solidFill>
                  <a:schemeClr val="bg2"/>
                </a:solidFill>
                <a:latin typeface="YU Times New Roman" pitchFamily="18" charset="0"/>
              </a:rPr>
              <a:t>без</a:t>
            </a:r>
            <a:r>
              <a:rPr lang="en-US" sz="28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800" b="1" dirty="0">
                <a:solidFill>
                  <a:schemeClr val="bg2"/>
                </a:solidFill>
                <a:latin typeface="YU Times New Roman" pitchFamily="18" charset="0"/>
              </a:rPr>
              <a:t>замора</a:t>
            </a:r>
            <a:endParaRPr lang="en-US" sz="2800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800" b="1" dirty="0">
                <a:solidFill>
                  <a:schemeClr val="bg2"/>
                </a:solidFill>
                <a:latin typeface="YU Times New Roman" pitchFamily="18" charset="0"/>
              </a:rPr>
              <a:t>уводна</a:t>
            </a:r>
            <a:r>
              <a:rPr lang="en-US" sz="28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800" b="1" dirty="0">
                <a:solidFill>
                  <a:schemeClr val="bg2"/>
                </a:solidFill>
                <a:latin typeface="YU Times New Roman" pitchFamily="18" charset="0"/>
              </a:rPr>
              <a:t>процедура</a:t>
            </a:r>
            <a:endParaRPr lang="en-US" sz="2800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800" b="1" dirty="0">
                <a:solidFill>
                  <a:schemeClr val="bg2"/>
                </a:solidFill>
                <a:latin typeface="YU Times New Roman" pitchFamily="18" charset="0"/>
              </a:rPr>
              <a:t>миним</a:t>
            </a:r>
            <a:r>
              <a:rPr lang="en-US" sz="2800" b="1" dirty="0">
                <a:solidFill>
                  <a:schemeClr val="bg2"/>
                </a:solidFill>
                <a:latin typeface="YU Times New Roman" pitchFamily="18" charset="0"/>
              </a:rPr>
              <a:t>a</a:t>
            </a:r>
            <a:r>
              <a:rPr lang="sr-Cyrl-CS" sz="2800" b="1" dirty="0">
                <a:solidFill>
                  <a:schemeClr val="bg2"/>
                </a:solidFill>
                <a:latin typeface="YU Times New Roman" pitchFamily="18" charset="0"/>
              </a:rPr>
              <a:t>лни</a:t>
            </a:r>
            <a:r>
              <a:rPr lang="en-US" sz="2800" b="1" dirty="0">
                <a:solidFill>
                  <a:schemeClr val="bg2"/>
                </a:solidFill>
                <a:latin typeface="YU Times New Roman" pitchFamily="18" charset="0"/>
              </a:rPr>
              <a:t> I,T</a:t>
            </a:r>
            <a:r>
              <a:rPr lang="en-US" sz="2800" b="1" dirty="0" smtClean="0">
                <a:solidFill>
                  <a:schemeClr val="bg2"/>
                </a:solidFill>
                <a:latin typeface="YU Times New Roman" pitchFamily="18" charset="0"/>
              </a:rPr>
              <a:t>,</a:t>
            </a:r>
            <a:r>
              <a:rPr lang="sr-Cyrl-CS" sz="28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en-US" sz="2800" b="1" dirty="0" smtClean="0">
                <a:solidFill>
                  <a:schemeClr val="bg2"/>
                </a:solidFill>
                <a:latin typeface="YU Times New Roman" pitchFamily="18" charset="0"/>
              </a:rPr>
              <a:t>R </a:t>
            </a:r>
            <a:r>
              <a:rPr lang="sr-Cyrl-CS" sz="2800" b="1" dirty="0">
                <a:solidFill>
                  <a:schemeClr val="bg2"/>
                </a:solidFill>
                <a:latin typeface="YU Times New Roman" pitchFamily="18" charset="0"/>
              </a:rPr>
              <a:t>за</a:t>
            </a:r>
            <a:r>
              <a:rPr lang="en-US" sz="28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800" b="1" dirty="0">
                <a:solidFill>
                  <a:schemeClr val="bg2"/>
                </a:solidFill>
                <a:latin typeface="YU Times New Roman" pitchFamily="18" charset="0"/>
              </a:rPr>
              <a:t>добијање</a:t>
            </a:r>
            <a:r>
              <a:rPr lang="en-US" sz="28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800" b="1" dirty="0">
                <a:solidFill>
                  <a:schemeClr val="bg2"/>
                </a:solidFill>
                <a:latin typeface="YU Times New Roman" pitchFamily="18" charset="0"/>
              </a:rPr>
              <a:t>квалитетне</a:t>
            </a:r>
            <a:r>
              <a:rPr lang="en-US" sz="28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800" b="1" dirty="0">
                <a:solidFill>
                  <a:schemeClr val="bg2"/>
                </a:solidFill>
                <a:latin typeface="YU Times New Roman" pitchFamily="18" charset="0"/>
              </a:rPr>
              <a:t>контракције</a:t>
            </a:r>
            <a:endParaRPr lang="en-US" sz="2800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800" b="1" dirty="0">
                <a:solidFill>
                  <a:schemeClr val="bg2"/>
                </a:solidFill>
                <a:latin typeface="YU Times New Roman" pitchFamily="18" charset="0"/>
              </a:rPr>
              <a:t>индивидуално</a:t>
            </a:r>
            <a:r>
              <a:rPr lang="en-US" sz="28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Електростимулација</a:t>
            </a:r>
            <a:r>
              <a:rPr lang="sr-Latn-CS" smtClean="0"/>
              <a:t> </a:t>
            </a:r>
            <a:r>
              <a:rPr lang="sr-Cyrl-CS" smtClean="0"/>
              <a:t>м.делтоидеуса  и екстензора</a:t>
            </a:r>
            <a:r>
              <a:rPr lang="sr-Latn-CS" smtClean="0"/>
              <a:t> </a:t>
            </a:r>
            <a:r>
              <a:rPr lang="sr-Cyrl-CS" smtClean="0"/>
              <a:t>шаке</a:t>
            </a:r>
            <a:r>
              <a:rPr lang="sr-Latn-CS" smtClean="0"/>
              <a:t> </a:t>
            </a:r>
            <a:r>
              <a:rPr lang="sr-Cyrl-CS" smtClean="0"/>
              <a:t>и</a:t>
            </a:r>
            <a:r>
              <a:rPr lang="sr-Latn-CS" smtClean="0"/>
              <a:t> </a:t>
            </a:r>
            <a:r>
              <a:rPr lang="sr-Cyrl-CS" smtClean="0"/>
              <a:t>прстију</a:t>
            </a:r>
            <a:r>
              <a:rPr lang="sr-Latn-CS" smtClean="0"/>
              <a:t> </a:t>
            </a:r>
            <a:endParaRPr lang="en-US" smtClean="0"/>
          </a:p>
        </p:txBody>
      </p:sp>
      <p:pic>
        <p:nvPicPr>
          <p:cNvPr id="18435" name="Content Placeholder 6" descr="HPIM0209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  <p:pic>
        <p:nvPicPr>
          <p:cNvPr id="18436" name="Content Placeholder 7" descr="HPIM0213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0"/>
            <a:ext cx="8382000" cy="1066800"/>
          </a:xfrm>
          <a:noFill/>
        </p:spPr>
        <p:txBody>
          <a:bodyPr/>
          <a:lstStyle/>
          <a:p>
            <a:pPr algn="ctr">
              <a:buClr>
                <a:schemeClr val="hlink"/>
              </a:buClr>
              <a:buFontTx/>
              <a:buNone/>
            </a:pPr>
            <a:r>
              <a:rPr lang="sr-Cyrl-CS" sz="3600" b="1" smtClean="0">
                <a:solidFill>
                  <a:schemeClr val="bg2"/>
                </a:solidFill>
                <a:latin typeface="YU Times New Roman" pitchFamily="18" charset="0"/>
              </a:rPr>
              <a:t>ИНДИКАЦИЈЕ</a:t>
            </a:r>
            <a:r>
              <a:rPr lang="en-US" sz="3600" b="1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600" b="1" smtClean="0">
                <a:solidFill>
                  <a:schemeClr val="bg2"/>
                </a:solidFill>
                <a:latin typeface="YU Times New Roman" pitchFamily="18" charset="0"/>
              </a:rPr>
              <a:t>ЗА</a:t>
            </a:r>
            <a:r>
              <a:rPr lang="en-US" sz="3600" b="1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600" b="1" smtClean="0">
                <a:solidFill>
                  <a:schemeClr val="bg2"/>
                </a:solidFill>
                <a:latin typeface="YU Times New Roman" pitchFamily="18" charset="0"/>
              </a:rPr>
              <a:t>ЕС</a:t>
            </a:r>
            <a:endParaRPr lang="en-US" sz="3600" b="1" smtClean="0">
              <a:solidFill>
                <a:schemeClr val="bg2"/>
              </a:solidFill>
              <a:latin typeface="YU Times New Roman" pitchFamily="18" charset="0"/>
            </a:endParaRPr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0" y="1371600"/>
            <a:ext cx="8763000" cy="4953000"/>
          </a:xfrm>
          <a:prstGeom prst="rect">
            <a:avLst/>
          </a:prstGeom>
          <a:gradFill rotWithShape="1">
            <a:gsLst>
              <a:gs pos="0">
                <a:schemeClr val="tx1">
                  <a:alpha val="12000"/>
                </a:schemeClr>
              </a:gs>
              <a:gs pos="100000">
                <a:schemeClr val="tx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1963" indent="-461963"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Превентива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и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отклањање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инактивитетне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атрофије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(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РС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,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модулисане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)</a:t>
            </a:r>
          </a:p>
          <a:p>
            <a:pPr marL="461963" indent="-461963"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Спречавање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постоперативних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тромбоза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вена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Latn-CS" sz="2000" b="1" dirty="0" smtClean="0">
                <a:solidFill>
                  <a:schemeClr val="bg2"/>
                </a:solidFill>
                <a:latin typeface="YU Times New Roman" pitchFamily="18" charset="0"/>
              </a:rPr>
              <a:t>(m.triceps sure</a:t>
            </a:r>
            <a:r>
              <a:rPr lang="en-US" sz="2000" b="1" dirty="0" smtClean="0">
                <a:solidFill>
                  <a:schemeClr val="bg2"/>
                </a:solidFill>
                <a:latin typeface="YU Times New Roman" pitchFamily="18" charset="0"/>
              </a:rPr>
              <a:t>)</a:t>
            </a:r>
            <a:endParaRPr lang="en-US" sz="2000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Лезије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ПМН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: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парезе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,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парализе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…</a:t>
            </a:r>
          </a:p>
          <a:p>
            <a:pPr marL="461963" indent="-461963"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Лезије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ЦМН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: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ФЕС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en-US" sz="2000" b="1" dirty="0" smtClean="0">
                <a:solidFill>
                  <a:schemeClr val="bg2"/>
                </a:solidFill>
                <a:latin typeface="YU Times New Roman" pitchFamily="18" charset="0"/>
              </a:rPr>
              <a:t>(</a:t>
            </a:r>
            <a:r>
              <a:rPr lang="sr-Latn-CS" sz="2000" b="1" dirty="0" smtClean="0">
                <a:solidFill>
                  <a:schemeClr val="bg2"/>
                </a:solidFill>
                <a:latin typeface="YU Times New Roman" pitchFamily="18" charset="0"/>
              </a:rPr>
              <a:t>FEP</a:t>
            </a:r>
            <a:r>
              <a:rPr lang="sr-Cyrl-CS" sz="2000" b="1" dirty="0" smtClean="0">
                <a:solidFill>
                  <a:schemeClr val="bg2"/>
                </a:solidFill>
                <a:latin typeface="YU Times New Roman" pitchFamily="18" charset="0"/>
              </a:rPr>
              <a:t>А</a:t>
            </a:r>
            <a:r>
              <a:rPr lang="en-US" sz="20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–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функционална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перонеална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орт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)</a:t>
            </a:r>
          </a:p>
          <a:p>
            <a:pPr marL="461963" indent="-461963">
              <a:buClr>
                <a:srgbClr val="A50021"/>
              </a:buClr>
              <a:buFont typeface="Wingdings" pitchFamily="2" charset="2"/>
              <a:buNone/>
              <a:defRPr/>
            </a:pP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                            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антагонистичких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мишића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– </a:t>
            </a:r>
            <a:r>
              <a:rPr lang="sr-Cyrl-CS" sz="2000" b="1" dirty="0" smtClean="0">
                <a:solidFill>
                  <a:schemeClr val="bg2"/>
                </a:solidFill>
                <a:latin typeface="YU Times New Roman" pitchFamily="18" charset="0"/>
              </a:rPr>
              <a:t>релаксира</a:t>
            </a:r>
            <a:r>
              <a:rPr lang="sr-Latn-CS" sz="2000" b="1" dirty="0" smtClean="0">
                <a:solidFill>
                  <a:schemeClr val="bg2"/>
                </a:solidFill>
                <a:latin typeface="YU Times New Roman" pitchFamily="18" charset="0"/>
              </a:rPr>
              <a:t>  </a:t>
            </a:r>
            <a:r>
              <a:rPr lang="sr-Cyrl-CS" sz="2000" b="1" dirty="0" smtClean="0">
                <a:solidFill>
                  <a:schemeClr val="bg2"/>
                </a:solidFill>
                <a:latin typeface="YU Times New Roman" pitchFamily="18" charset="0"/>
              </a:rPr>
              <a:t>спастичне</a:t>
            </a:r>
            <a:endParaRPr lang="en-US" sz="2000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buClr>
                <a:srgbClr val="A50021"/>
              </a:buClr>
              <a:buFont typeface="Wingdings" pitchFamily="2" charset="2"/>
              <a:buNone/>
              <a:defRPr/>
            </a:pP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                            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спастичних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мишића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–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преко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Голџи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апарата</a:t>
            </a:r>
            <a:endParaRPr lang="en-US" sz="2000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Поремећаји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дисања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код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квадриплегичара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(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дијафрагма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)</a:t>
            </a:r>
          </a:p>
          <a:p>
            <a:pPr marL="461963" indent="-461963"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Инкотиненција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мокраћне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бешике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и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дебелог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црева</a:t>
            </a:r>
            <a:endParaRPr lang="en-US" sz="2000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Атонија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црева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(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постоперативна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)</a:t>
            </a:r>
          </a:p>
          <a:p>
            <a:pPr marL="461963" indent="-461963"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Слабе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контракције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утеруса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при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порођају</a:t>
            </a:r>
            <a:endParaRPr lang="en-US" sz="2000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Сколиозе</a:t>
            </a:r>
            <a:endParaRPr lang="en-US" sz="2000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“</a:t>
            </a:r>
            <a:r>
              <a:rPr lang="sr-Latn-CS" sz="2000" b="1" dirty="0">
                <a:solidFill>
                  <a:schemeClr val="bg2"/>
                </a:solidFill>
                <a:latin typeface="YU Times New Roman" pitchFamily="18" charset="0"/>
              </a:rPr>
              <a:t>Pace maker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”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срца</a:t>
            </a:r>
            <a:endParaRPr lang="en-US" sz="2000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Увежбавање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нове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функције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мишића</a:t>
            </a:r>
            <a:endParaRPr lang="en-US" sz="2000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Побољшање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венског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крвотока</a:t>
            </a:r>
            <a:endParaRPr lang="en-US" sz="2000" b="1" dirty="0">
              <a:solidFill>
                <a:schemeClr val="bg2"/>
              </a:solidFill>
              <a:latin typeface="YU Times New Roman" pitchFamily="18" charset="0"/>
            </a:endParaRPr>
          </a:p>
          <a:p>
            <a:pPr marL="461963" indent="-461963"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“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Заостале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слабости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” (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заборављен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000" b="1" dirty="0">
                <a:solidFill>
                  <a:schemeClr val="bg2"/>
                </a:solidFill>
                <a:latin typeface="YU Times New Roman" pitchFamily="18" charset="0"/>
              </a:rPr>
              <a:t>покрет</a:t>
            </a:r>
            <a:r>
              <a:rPr lang="en-US" sz="2000" b="1" dirty="0">
                <a:solidFill>
                  <a:schemeClr val="bg2"/>
                </a:solidFill>
                <a:latin typeface="YU Times New Roman" pitchFamily="18" charset="0"/>
              </a:rPr>
              <a:t>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600" dirty="0" smtClean="0">
                <a:solidFill>
                  <a:schemeClr val="accent4">
                    <a:lumMod val="10000"/>
                  </a:schemeClr>
                </a:solidFill>
                <a:latin typeface="France YU" pitchFamily="34" charset="0"/>
                <a:cs typeface="Times New Roman" pitchFamily="18" charset="0"/>
              </a:rPr>
              <a:t>Једносмерне</a:t>
            </a:r>
            <a:r>
              <a:rPr lang="en-GB" sz="3600" dirty="0" smtClean="0">
                <a:solidFill>
                  <a:schemeClr val="accent4">
                    <a:lumMod val="10000"/>
                  </a:schemeClr>
                </a:solidFill>
                <a:latin typeface="France YU" pitchFamily="34" charset="0"/>
                <a:cs typeface="Times New Roman" pitchFamily="18" charset="0"/>
              </a:rPr>
              <a:t> </a:t>
            </a:r>
            <a:r>
              <a:rPr lang="sr-Cyrl-CS" sz="3600" dirty="0" smtClean="0">
                <a:solidFill>
                  <a:schemeClr val="accent4">
                    <a:lumMod val="10000"/>
                  </a:schemeClr>
                </a:solidFill>
                <a:latin typeface="France YU" pitchFamily="34" charset="0"/>
                <a:cs typeface="Times New Roman" pitchFamily="18" charset="0"/>
              </a:rPr>
              <a:t>импулсне</a:t>
            </a:r>
            <a:r>
              <a:rPr lang="en-GB" sz="3600" dirty="0" smtClean="0">
                <a:solidFill>
                  <a:schemeClr val="accent4">
                    <a:lumMod val="10000"/>
                  </a:schemeClr>
                </a:solidFill>
                <a:latin typeface="France YU" pitchFamily="34" charset="0"/>
                <a:cs typeface="Times New Roman" pitchFamily="18" charset="0"/>
              </a:rPr>
              <a:t> </a:t>
            </a:r>
            <a:r>
              <a:rPr lang="sr-Cyrl-CS" sz="3600" dirty="0" smtClean="0">
                <a:solidFill>
                  <a:schemeClr val="accent4">
                    <a:lumMod val="10000"/>
                  </a:schemeClr>
                </a:solidFill>
                <a:latin typeface="France YU" pitchFamily="34" charset="0"/>
                <a:cs typeface="Times New Roman" pitchFamily="18" charset="0"/>
              </a:rPr>
              <a:t>струје</a:t>
            </a:r>
            <a:r>
              <a:rPr lang="en-GB" sz="3600" dirty="0" smtClean="0">
                <a:solidFill>
                  <a:schemeClr val="accent4">
                    <a:lumMod val="10000"/>
                  </a:schemeClr>
                </a:solidFill>
                <a:latin typeface="France YU" pitchFamily="34" charset="0"/>
                <a:cs typeface="Times New Roman" pitchFamily="18" charset="0"/>
              </a:rPr>
              <a:t> </a:t>
            </a:r>
            <a:endParaRPr lang="en-US" sz="3600" dirty="0" smtClean="0">
              <a:solidFill>
                <a:schemeClr val="accent4">
                  <a:lumMod val="10000"/>
                </a:schemeClr>
              </a:solidFill>
              <a:latin typeface="France YU" pitchFamily="34" charset="0"/>
              <a:cs typeface="Times New Roman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1752600"/>
            <a:ext cx="6629400" cy="44958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sr-Cyrl-CS" sz="2400" b="1" dirty="0" smtClean="0">
              <a:latin typeface="France YU" pitchFamily="34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sr-Cyrl-CS" sz="2400" b="1" dirty="0" smtClean="0">
                <a:solidFill>
                  <a:schemeClr val="accent4">
                    <a:lumMod val="10000"/>
                  </a:schemeClr>
                </a:solidFill>
                <a:latin typeface="France YU" pitchFamily="34" charset="0"/>
                <a:cs typeface="Times New Roman" pitchFamily="18" charset="0"/>
              </a:rPr>
              <a:t>а) </a:t>
            </a:r>
            <a:r>
              <a:rPr lang="en-US" sz="2800" b="1" dirty="0" smtClean="0">
                <a:solidFill>
                  <a:schemeClr val="accent4">
                    <a:lumMod val="10000"/>
                  </a:schemeClr>
                </a:solidFill>
                <a:latin typeface="France YU" pitchFamily="34" charset="0"/>
                <a:cs typeface="Times New Roman" pitchFamily="18" charset="0"/>
              </a:rPr>
              <a:t>Leduc</a:t>
            </a:r>
            <a:r>
              <a:rPr lang="sr-Cyrl-CS" sz="2800" b="1" dirty="0" smtClean="0">
                <a:solidFill>
                  <a:schemeClr val="accent4">
                    <a:lumMod val="10000"/>
                  </a:schemeClr>
                </a:solidFill>
                <a:latin typeface="France YU" pitchFamily="34" charset="0"/>
                <a:cs typeface="Times New Roman" pitchFamily="18" charset="0"/>
              </a:rPr>
              <a:t>-ова струја</a:t>
            </a:r>
            <a:endParaRPr lang="sr-Cyrl-CS" sz="2800" dirty="0" smtClean="0">
              <a:solidFill>
                <a:schemeClr val="accent4">
                  <a:lumMod val="10000"/>
                </a:schemeClr>
              </a:solidFill>
              <a:latin typeface="France YU" pitchFamily="34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sr-Cyrl-CS" sz="2800" b="1" dirty="0" smtClean="0">
              <a:solidFill>
                <a:schemeClr val="accent4">
                  <a:lumMod val="10000"/>
                </a:schemeClr>
              </a:solidFill>
              <a:latin typeface="France YU" pitchFamily="34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sr-Cyrl-CS" sz="2800" b="1" dirty="0" smtClean="0">
                <a:solidFill>
                  <a:schemeClr val="accent4">
                    <a:lumMod val="10000"/>
                  </a:schemeClr>
                </a:solidFill>
                <a:latin typeface="France YU" pitchFamily="34" charset="0"/>
                <a:cs typeface="Times New Roman" pitchFamily="18" charset="0"/>
              </a:rPr>
              <a:t>б) </a:t>
            </a:r>
            <a:r>
              <a:rPr lang="en-US" sz="2800" b="1" dirty="0" smtClean="0">
                <a:solidFill>
                  <a:schemeClr val="accent4">
                    <a:lumMod val="10000"/>
                  </a:schemeClr>
                </a:solidFill>
                <a:latin typeface="France YU" pitchFamily="34" charset="0"/>
                <a:cs typeface="Times New Roman" pitchFamily="18" charset="0"/>
              </a:rPr>
              <a:t>Bernard</a:t>
            </a:r>
            <a:r>
              <a:rPr lang="sr-Cyrl-CS" sz="2800" b="1" dirty="0" smtClean="0">
                <a:solidFill>
                  <a:schemeClr val="accent4">
                    <a:lumMod val="10000"/>
                  </a:schemeClr>
                </a:solidFill>
                <a:latin typeface="France YU" pitchFamily="34" charset="0"/>
                <a:cs typeface="Times New Roman" pitchFamily="18" charset="0"/>
              </a:rPr>
              <a:t>-ове (</a:t>
            </a:r>
            <a:r>
              <a:rPr lang="en-US" sz="2800" b="1" dirty="0" smtClean="0">
                <a:solidFill>
                  <a:schemeClr val="accent4">
                    <a:lumMod val="10000"/>
                  </a:schemeClr>
                </a:solidFill>
                <a:latin typeface="France YU" pitchFamily="34" charset="0"/>
                <a:cs typeface="Times New Roman" pitchFamily="18" charset="0"/>
              </a:rPr>
              <a:t>DDS</a:t>
            </a:r>
            <a:r>
              <a:rPr lang="sr-Cyrl-CS" sz="2800" b="1" dirty="0" smtClean="0">
                <a:solidFill>
                  <a:schemeClr val="accent4">
                    <a:lumMod val="10000"/>
                  </a:schemeClr>
                </a:solidFill>
                <a:latin typeface="France YU" pitchFamily="34" charset="0"/>
                <a:cs typeface="Times New Roman" pitchFamily="18" charset="0"/>
              </a:rPr>
              <a:t>) струје</a:t>
            </a:r>
            <a:endParaRPr lang="sr-Cyrl-CS" sz="2800" dirty="0" smtClean="0">
              <a:solidFill>
                <a:schemeClr val="accent4">
                  <a:lumMod val="10000"/>
                </a:schemeClr>
              </a:solidFill>
              <a:latin typeface="France YU" pitchFamily="34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sr-Cyrl-CS" sz="2800" b="1" dirty="0" smtClean="0">
              <a:solidFill>
                <a:schemeClr val="accent4">
                  <a:lumMod val="10000"/>
                </a:schemeClr>
              </a:solidFill>
              <a:latin typeface="France YU" pitchFamily="34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sr-Cyrl-CS" sz="2800" b="1" dirty="0" smtClean="0">
                <a:solidFill>
                  <a:schemeClr val="accent4">
                    <a:lumMod val="10000"/>
                  </a:schemeClr>
                </a:solidFill>
                <a:latin typeface="France YU" pitchFamily="34" charset="0"/>
                <a:cs typeface="Times New Roman" pitchFamily="18" charset="0"/>
              </a:rPr>
              <a:t>ц) експоненцијалне струје (Коваршчик)</a:t>
            </a:r>
            <a:endParaRPr lang="sr-Cyrl-CS" sz="2800" dirty="0" smtClean="0">
              <a:solidFill>
                <a:schemeClr val="accent4">
                  <a:lumMod val="10000"/>
                </a:schemeClr>
              </a:solidFill>
              <a:latin typeface="France YU" pitchFamily="34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sr-Cyrl-CS" sz="2800" b="1" dirty="0" smtClean="0">
              <a:solidFill>
                <a:schemeClr val="accent4">
                  <a:lumMod val="10000"/>
                </a:schemeClr>
              </a:solidFill>
              <a:latin typeface="France YU" pitchFamily="34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sr-Cyrl-CS" sz="2800" b="1" dirty="0" smtClean="0">
                <a:solidFill>
                  <a:schemeClr val="accent4">
                    <a:lumMod val="10000"/>
                  </a:schemeClr>
                </a:solidFill>
                <a:latin typeface="France YU" pitchFamily="34" charset="0"/>
                <a:cs typeface="Times New Roman" pitchFamily="18" charset="0"/>
              </a:rPr>
              <a:t>д) модулисане струје</a:t>
            </a:r>
            <a:endParaRPr lang="sr-Cyrl-CS" sz="2800" dirty="0" smtClean="0">
              <a:solidFill>
                <a:schemeClr val="accent4">
                  <a:lumMod val="10000"/>
                </a:schemeClr>
              </a:solidFill>
              <a:latin typeface="France YU" pitchFamily="34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sr-Cyrl-C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3400" y="457200"/>
            <a:ext cx="7543800" cy="838200"/>
          </a:xfrm>
          <a:noFill/>
        </p:spPr>
        <p:txBody>
          <a:bodyPr/>
          <a:lstStyle/>
          <a:p>
            <a:pPr algn="r">
              <a:buClr>
                <a:schemeClr val="hlink"/>
              </a:buClr>
              <a:buFontTx/>
              <a:buNone/>
            </a:pPr>
            <a:r>
              <a:rPr lang="sr-Cyrl-CS" sz="3600" b="1" dirty="0" smtClean="0">
                <a:solidFill>
                  <a:schemeClr val="bg2"/>
                </a:solidFill>
                <a:latin typeface="YU Times New Roman" pitchFamily="18" charset="0"/>
              </a:rPr>
              <a:t>КОНТРАИНДИКАЦИЈЕ</a:t>
            </a:r>
            <a:r>
              <a:rPr lang="en-US" sz="36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Latn-CS" sz="36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600" b="1" dirty="0" smtClean="0">
                <a:solidFill>
                  <a:schemeClr val="bg2"/>
                </a:solidFill>
                <a:latin typeface="YU Times New Roman" pitchFamily="18" charset="0"/>
              </a:rPr>
              <a:t>ЗА</a:t>
            </a:r>
            <a:r>
              <a:rPr lang="en-US" sz="3600" b="1" dirty="0" smtClean="0">
                <a:solidFill>
                  <a:schemeClr val="bg2"/>
                </a:solidFill>
                <a:latin typeface="YU Times New Roman" pitchFamily="18" charset="0"/>
              </a:rPr>
              <a:t>   </a:t>
            </a:r>
            <a:r>
              <a:rPr lang="sr-Cyrl-CS" sz="3600" b="1" dirty="0" smtClean="0">
                <a:solidFill>
                  <a:schemeClr val="bg2"/>
                </a:solidFill>
                <a:latin typeface="YU Times New Roman" pitchFamily="18" charset="0"/>
              </a:rPr>
              <a:t>ЕС</a:t>
            </a:r>
            <a:endParaRPr lang="en-US" sz="3600" b="1" dirty="0" smtClean="0">
              <a:solidFill>
                <a:schemeClr val="bg2"/>
              </a:solidFill>
              <a:latin typeface="YU Times New Roman" pitchFamily="18" charset="0"/>
            </a:endParaRP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304800" y="1905000"/>
            <a:ext cx="8077200" cy="1828800"/>
          </a:xfrm>
          <a:prstGeom prst="rect">
            <a:avLst/>
          </a:prstGeom>
          <a:gradFill rotWithShape="1">
            <a:gsLst>
              <a:gs pos="0">
                <a:schemeClr val="tx1">
                  <a:alpha val="12000"/>
                </a:schemeClr>
              </a:gs>
              <a:gs pos="100000">
                <a:schemeClr val="tx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1963" indent="-461963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800" b="1" dirty="0">
                <a:solidFill>
                  <a:schemeClr val="bg2"/>
                </a:solidFill>
                <a:cs typeface="Times New Roman" pitchFamily="18" charset="0"/>
              </a:rPr>
              <a:t>метал (</a:t>
            </a:r>
            <a:r>
              <a:rPr lang="en-US" sz="2800" b="1" dirty="0">
                <a:solidFill>
                  <a:schemeClr val="bg2"/>
                </a:solidFill>
                <a:cs typeface="Times New Roman" pitchFamily="18" charset="0"/>
              </a:rPr>
              <a:t>?)</a:t>
            </a:r>
            <a:endParaRPr lang="sr-Latn-CS" sz="2800" b="1" dirty="0">
              <a:solidFill>
                <a:schemeClr val="bg2"/>
              </a:solidFill>
              <a:cs typeface="Times New Roman" pitchFamily="18" charset="0"/>
            </a:endParaRPr>
          </a:p>
          <a:p>
            <a:pPr marL="461963" indent="-461963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  <a:defRPr/>
            </a:pPr>
            <a:endParaRPr lang="en-US" sz="2800" b="1" dirty="0">
              <a:solidFill>
                <a:schemeClr val="bg2"/>
              </a:solidFill>
              <a:cs typeface="Times New Roman" pitchFamily="18" charset="0"/>
            </a:endParaRPr>
          </a:p>
          <a:p>
            <a:pPr marL="461963" indent="-461963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800" b="1" dirty="0">
                <a:solidFill>
                  <a:schemeClr val="bg2"/>
                </a:solidFill>
                <a:cs typeface="Times New Roman" pitchFamily="18" charset="0"/>
              </a:rPr>
              <a:t>нарушен</a:t>
            </a:r>
            <a:r>
              <a:rPr lang="en-US" sz="2800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sz="2800" b="1" dirty="0">
                <a:solidFill>
                  <a:schemeClr val="bg2"/>
                </a:solidFill>
                <a:cs typeface="Times New Roman" pitchFamily="18" charset="0"/>
              </a:rPr>
              <a:t>интегритет</a:t>
            </a:r>
            <a:r>
              <a:rPr lang="en-US" sz="2800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sz="2800" b="1" dirty="0">
                <a:solidFill>
                  <a:schemeClr val="bg2"/>
                </a:solidFill>
                <a:cs typeface="Times New Roman" pitchFamily="18" charset="0"/>
              </a:rPr>
              <a:t>коже</a:t>
            </a:r>
            <a:endParaRPr lang="sr-Latn-CS" sz="2800" b="1" dirty="0">
              <a:solidFill>
                <a:schemeClr val="bg2"/>
              </a:solidFill>
              <a:cs typeface="Times New Roman" pitchFamily="18" charset="0"/>
            </a:endParaRPr>
          </a:p>
          <a:p>
            <a:pPr marL="461963" indent="-461963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  <a:defRPr/>
            </a:pPr>
            <a:endParaRPr lang="en-US" sz="2800" b="1" dirty="0">
              <a:solidFill>
                <a:schemeClr val="bg2"/>
              </a:solidFill>
              <a:cs typeface="Times New Roman" pitchFamily="18" charset="0"/>
            </a:endParaRPr>
          </a:p>
          <a:p>
            <a:pPr marL="461963" indent="-461963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800" b="1" dirty="0">
                <a:solidFill>
                  <a:schemeClr val="bg2"/>
                </a:solidFill>
                <a:cs typeface="Times New Roman" pitchFamily="18" charset="0"/>
              </a:rPr>
              <a:t>прогресивна</a:t>
            </a:r>
            <a:r>
              <a:rPr lang="en-US" sz="2800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sz="2800" b="1" dirty="0">
                <a:solidFill>
                  <a:schemeClr val="bg2"/>
                </a:solidFill>
                <a:cs typeface="Times New Roman" pitchFamily="18" charset="0"/>
              </a:rPr>
              <a:t>нервно</a:t>
            </a:r>
            <a:r>
              <a:rPr lang="en-US" sz="2800" b="1" dirty="0">
                <a:solidFill>
                  <a:schemeClr val="bg2"/>
                </a:solidFill>
                <a:cs typeface="Times New Roman" pitchFamily="18" charset="0"/>
              </a:rPr>
              <a:t> – </a:t>
            </a:r>
            <a:r>
              <a:rPr lang="sr-Cyrl-CS" sz="2800" b="1" dirty="0">
                <a:solidFill>
                  <a:schemeClr val="bg2"/>
                </a:solidFill>
                <a:cs typeface="Times New Roman" pitchFamily="18" charset="0"/>
              </a:rPr>
              <a:t>мишићна</a:t>
            </a:r>
            <a:r>
              <a:rPr lang="en-US" sz="2800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sz="2800" b="1" dirty="0">
                <a:solidFill>
                  <a:schemeClr val="bg2"/>
                </a:solidFill>
                <a:cs typeface="Times New Roman" pitchFamily="18" charset="0"/>
              </a:rPr>
              <a:t>обољења</a:t>
            </a:r>
            <a:endParaRPr lang="sr-Latn-CS" sz="2800" b="1" dirty="0">
              <a:solidFill>
                <a:schemeClr val="bg2"/>
              </a:solidFill>
              <a:cs typeface="Times New Roman" pitchFamily="18" charset="0"/>
            </a:endParaRPr>
          </a:p>
          <a:p>
            <a:pPr marL="461963" indent="-461963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  <a:defRPr/>
            </a:pPr>
            <a:endParaRPr lang="en-US" sz="2800" b="1" dirty="0">
              <a:solidFill>
                <a:schemeClr val="bg2"/>
              </a:solidFill>
              <a:cs typeface="Times New Roman" pitchFamily="18" charset="0"/>
            </a:endParaRPr>
          </a:p>
          <a:p>
            <a:pPr marL="461963" indent="-461963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800" b="1" dirty="0">
                <a:solidFill>
                  <a:schemeClr val="bg2"/>
                </a:solidFill>
                <a:cs typeface="Times New Roman" pitchFamily="18" charset="0"/>
              </a:rPr>
              <a:t>опште</a:t>
            </a:r>
            <a:endParaRPr lang="en-US" sz="2800" b="1" dirty="0">
              <a:solidFill>
                <a:schemeClr val="bg2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066800" y="457200"/>
            <a:ext cx="6705600" cy="838200"/>
          </a:xfrm>
          <a:noFill/>
        </p:spPr>
        <p:txBody>
          <a:bodyPr/>
          <a:lstStyle/>
          <a:p>
            <a:pPr algn="ctr">
              <a:buClr>
                <a:schemeClr val="hlink"/>
              </a:buClr>
              <a:buFontTx/>
              <a:buNone/>
            </a:pPr>
            <a:r>
              <a:rPr lang="sr-Cyrl-CS" sz="3600" b="1" smtClean="0">
                <a:solidFill>
                  <a:schemeClr val="bg2"/>
                </a:solidFill>
                <a:latin typeface="YU Times New Roman" pitchFamily="18" charset="0"/>
              </a:rPr>
              <a:t>ЕС</a:t>
            </a:r>
            <a:r>
              <a:rPr lang="en-US" sz="3600" b="1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600" b="1" smtClean="0">
                <a:solidFill>
                  <a:schemeClr val="bg2"/>
                </a:solidFill>
                <a:latin typeface="YU Times New Roman" pitchFamily="18" charset="0"/>
              </a:rPr>
              <a:t>ГЛАТКИХ</a:t>
            </a:r>
            <a:r>
              <a:rPr lang="en-US" sz="3600" b="1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600" b="1" smtClean="0">
                <a:solidFill>
                  <a:schemeClr val="bg2"/>
                </a:solidFill>
                <a:latin typeface="YU Times New Roman" pitchFamily="18" charset="0"/>
              </a:rPr>
              <a:t>МИШИЋА</a:t>
            </a:r>
            <a:endParaRPr lang="en-US" sz="3600" b="1" smtClean="0">
              <a:solidFill>
                <a:schemeClr val="bg2"/>
              </a:solidFill>
              <a:latin typeface="YU Times New Roman" pitchFamily="18" charset="0"/>
            </a:endParaRPr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838200" y="1600200"/>
            <a:ext cx="8077200" cy="4038600"/>
          </a:xfrm>
          <a:prstGeom prst="rect">
            <a:avLst/>
          </a:prstGeom>
          <a:gradFill rotWithShape="1">
            <a:gsLst>
              <a:gs pos="0">
                <a:schemeClr val="tx1">
                  <a:alpha val="12000"/>
                </a:schemeClr>
              </a:gs>
              <a:gs pos="100000">
                <a:schemeClr val="tx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461963" algn="just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None/>
              <a:defRPr/>
            </a:pP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Глатки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мишићи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имају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својства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потпуно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денервисаних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ППМ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(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снижену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надражљивост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,</a:t>
            </a:r>
            <a:r>
              <a:rPr lang="sr-Latn-C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продужену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рефрактерност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,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недостатак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акомодације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);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разлика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–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ППМ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реагују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на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сваку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праговну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драж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,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а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глатки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сумирају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подпраговне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дражи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=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ИТЕРАТИВИТЕТ</a:t>
            </a:r>
            <a:endParaRPr lang="en-US" b="1" dirty="0">
              <a:solidFill>
                <a:schemeClr val="bg2"/>
              </a:solidFill>
              <a:cs typeface="Times New Roman" pitchFamily="18" charset="0"/>
            </a:endParaRPr>
          </a:p>
          <a:p>
            <a:pPr indent="461963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None/>
              <a:defRPr/>
            </a:pPr>
            <a:endParaRPr lang="en-US" b="1" dirty="0">
              <a:solidFill>
                <a:schemeClr val="bg2"/>
              </a:solidFill>
              <a:cs typeface="Times New Roman" pitchFamily="18" charset="0"/>
            </a:endParaRPr>
          </a:p>
          <a:p>
            <a:pPr indent="461963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None/>
              <a:defRPr/>
            </a:pP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ЕС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дебелог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црева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код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хроничних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обстипација</a:t>
            </a:r>
            <a:endParaRPr lang="en-US" b="1" dirty="0">
              <a:solidFill>
                <a:schemeClr val="bg2"/>
              </a:solidFill>
              <a:cs typeface="Times New Roman" pitchFamily="18" charset="0"/>
            </a:endParaRPr>
          </a:p>
          <a:p>
            <a:pPr indent="461963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None/>
              <a:defRPr/>
            </a:pP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ЕС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мокраћне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бешике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код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постоперативних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атонија</a:t>
            </a:r>
            <a:endParaRPr lang="en-US" b="1" dirty="0">
              <a:solidFill>
                <a:schemeClr val="bg2"/>
              </a:solidFill>
              <a:cs typeface="Times New Roman" pitchFamily="18" charset="0"/>
            </a:endParaRPr>
          </a:p>
          <a:p>
            <a:pPr indent="461963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None/>
              <a:defRPr/>
            </a:pP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                                  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    код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ноћног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мокрења</a:t>
            </a:r>
            <a:endParaRPr lang="en-US" b="1" dirty="0">
              <a:solidFill>
                <a:schemeClr val="bg2"/>
              </a:solidFill>
              <a:cs typeface="Times New Roman" pitchFamily="18" charset="0"/>
            </a:endParaRPr>
          </a:p>
          <a:p>
            <a:pPr indent="461963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None/>
              <a:defRPr/>
            </a:pPr>
            <a:endParaRPr lang="en-US" b="1" dirty="0">
              <a:solidFill>
                <a:schemeClr val="bg2"/>
              </a:solidFill>
              <a:cs typeface="Times New Roman" pitchFamily="18" charset="0"/>
            </a:endParaRPr>
          </a:p>
          <a:p>
            <a:pPr indent="461963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None/>
              <a:defRPr/>
            </a:pPr>
            <a:r>
              <a:rPr lang="sr-Cyrl-CS" b="1" dirty="0">
                <a:solidFill>
                  <a:schemeClr val="bg2"/>
                </a:solidFill>
                <a:cs typeface="Times New Roman" pitchFamily="18" charset="0"/>
              </a:rPr>
              <a:t>Т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=500    </a:t>
            </a:r>
            <a:r>
              <a:rPr lang="sr-Latn-CS" b="1" dirty="0">
                <a:solidFill>
                  <a:schemeClr val="bg2"/>
                </a:solidFill>
                <a:cs typeface="Times New Roman" pitchFamily="18" charset="0"/>
              </a:rPr>
              <a:t>R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=2000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Модулисане</a:t>
            </a:r>
            <a:r>
              <a:rPr lang="en-US" dirty="0" smtClean="0"/>
              <a:t> </a:t>
            </a:r>
            <a:r>
              <a:rPr lang="sr-Cyrl-CS" dirty="0" smtClean="0"/>
              <a:t>струје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47800"/>
            <a:ext cx="4495800" cy="51054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sr-Cyrl-CS" sz="2400" dirty="0" smtClean="0"/>
              <a:t>Модулације</a:t>
            </a:r>
            <a:r>
              <a:rPr lang="en-US" sz="2400" dirty="0" smtClean="0"/>
              <a:t> </a:t>
            </a:r>
            <a:r>
              <a:rPr lang="sr-Cyrl-CS" sz="2400" dirty="0" smtClean="0"/>
              <a:t>представљају</a:t>
            </a:r>
            <a:r>
              <a:rPr lang="en-US" sz="2400" dirty="0" smtClean="0"/>
              <a:t> "</a:t>
            </a:r>
            <a:r>
              <a:rPr lang="sr-Cyrl-CS" sz="2400" dirty="0" smtClean="0"/>
              <a:t>пакете</a:t>
            </a:r>
            <a:r>
              <a:rPr lang="en-US" sz="2400" dirty="0" smtClean="0"/>
              <a:t>" </a:t>
            </a:r>
            <a:r>
              <a:rPr lang="sr-Cyrl-CS" sz="2400" dirty="0" smtClean="0"/>
              <a:t>импулса</a:t>
            </a:r>
            <a:r>
              <a:rPr lang="en-US" sz="2400" dirty="0" smtClean="0"/>
              <a:t> </a:t>
            </a:r>
            <a:r>
              <a:rPr lang="sr-Cyrl-CS" sz="2400" dirty="0" smtClean="0"/>
              <a:t>где</a:t>
            </a:r>
            <a:r>
              <a:rPr lang="en-US" sz="2400" dirty="0" smtClean="0"/>
              <a:t> </a:t>
            </a:r>
            <a:r>
              <a:rPr lang="sr-Cyrl-CS" sz="2400" dirty="0" smtClean="0"/>
              <a:t>се</a:t>
            </a:r>
            <a:r>
              <a:rPr lang="en-US" sz="2400" dirty="0" smtClean="0"/>
              <a:t> </a:t>
            </a:r>
            <a:r>
              <a:rPr lang="sr-Cyrl-CS" sz="2400" dirty="0" smtClean="0"/>
              <a:t>интензитет</a:t>
            </a:r>
            <a:r>
              <a:rPr lang="en-US" sz="2400" dirty="0" smtClean="0"/>
              <a:t> </a:t>
            </a:r>
            <a:r>
              <a:rPr lang="sr-Cyrl-CS" sz="2400" dirty="0" smtClean="0"/>
              <a:t>повећава</a:t>
            </a:r>
            <a:r>
              <a:rPr lang="en-US" sz="2400" dirty="0" smtClean="0"/>
              <a:t> </a:t>
            </a:r>
            <a:r>
              <a:rPr lang="sr-Cyrl-CS" sz="2400" dirty="0" smtClean="0"/>
              <a:t>постепено</a:t>
            </a:r>
            <a:r>
              <a:rPr lang="en-US" sz="2400" dirty="0" smtClean="0"/>
              <a:t>, </a:t>
            </a:r>
            <a:r>
              <a:rPr lang="sr-Cyrl-CS" sz="2400" dirty="0" smtClean="0"/>
              <a:t>а</a:t>
            </a:r>
            <a:r>
              <a:rPr lang="en-US" sz="2400" dirty="0" smtClean="0"/>
              <a:t> </a:t>
            </a:r>
            <a:r>
              <a:rPr lang="sr-Cyrl-CS" sz="2400" dirty="0" smtClean="0"/>
              <a:t>затим</a:t>
            </a:r>
            <a:r>
              <a:rPr lang="en-US" sz="2400" dirty="0" smtClean="0"/>
              <a:t> </a:t>
            </a:r>
            <a:r>
              <a:rPr lang="sr-Cyrl-CS" sz="2400" dirty="0" smtClean="0"/>
              <a:t>постепено</a:t>
            </a:r>
            <a:r>
              <a:rPr lang="en-US" sz="2400" dirty="0" smtClean="0"/>
              <a:t> </a:t>
            </a:r>
            <a:r>
              <a:rPr lang="sr-Cyrl-CS" sz="2400" dirty="0" smtClean="0"/>
              <a:t>смањује</a:t>
            </a:r>
            <a:r>
              <a:rPr lang="en-US" sz="2400" dirty="0" smtClean="0"/>
              <a:t>. </a:t>
            </a:r>
            <a:r>
              <a:rPr lang="sr-Cyrl-CS" sz="2400" dirty="0" smtClean="0"/>
              <a:t>Између</a:t>
            </a:r>
            <a:r>
              <a:rPr lang="en-US" sz="2400" dirty="0" smtClean="0"/>
              <a:t> </a:t>
            </a:r>
            <a:r>
              <a:rPr lang="sr-Cyrl-CS" sz="2400" dirty="0" smtClean="0"/>
              <a:t>тих</a:t>
            </a:r>
            <a:r>
              <a:rPr lang="en-US" sz="2400" dirty="0" smtClean="0"/>
              <a:t> "</a:t>
            </a:r>
            <a:r>
              <a:rPr lang="sr-Cyrl-CS" sz="2400" dirty="0" smtClean="0"/>
              <a:t>пакета</a:t>
            </a:r>
            <a:r>
              <a:rPr lang="en-US" sz="2400" dirty="0" smtClean="0"/>
              <a:t>" </a:t>
            </a:r>
            <a:r>
              <a:rPr lang="sr-Cyrl-CS" sz="2400" dirty="0" smtClean="0"/>
              <a:t>импулса</a:t>
            </a:r>
            <a:r>
              <a:rPr lang="en-US" sz="2400" dirty="0" smtClean="0"/>
              <a:t> </a:t>
            </a:r>
            <a:r>
              <a:rPr lang="sr-Cyrl-CS" sz="2400" dirty="0" smtClean="0"/>
              <a:t>налази</a:t>
            </a:r>
            <a:r>
              <a:rPr lang="en-US" sz="2400" dirty="0" smtClean="0"/>
              <a:t> </a:t>
            </a:r>
            <a:r>
              <a:rPr lang="sr-Cyrl-CS" sz="2400" dirty="0" smtClean="0"/>
              <a:t>се</a:t>
            </a:r>
            <a:r>
              <a:rPr lang="en-US" sz="2400" dirty="0" smtClean="0"/>
              <a:t> </a:t>
            </a:r>
            <a:r>
              <a:rPr lang="sr-Cyrl-CS" sz="2400" dirty="0" smtClean="0"/>
              <a:t>пауза-модулисане</a:t>
            </a:r>
            <a:r>
              <a:rPr lang="en-US" sz="2400" dirty="0" smtClean="0"/>
              <a:t> </a:t>
            </a:r>
            <a:r>
              <a:rPr lang="sr-Cyrl-CS" sz="2400" dirty="0" smtClean="0"/>
              <a:t>струје</a:t>
            </a:r>
            <a:r>
              <a:rPr lang="en-US" sz="2400" dirty="0" smtClean="0"/>
              <a:t> </a:t>
            </a:r>
            <a:r>
              <a:rPr lang="sr-Cyrl-CS" sz="2400" dirty="0" smtClean="0"/>
              <a:t>по</a:t>
            </a:r>
            <a:r>
              <a:rPr lang="en-US" sz="2400" dirty="0" smtClean="0"/>
              <a:t> </a:t>
            </a:r>
            <a:r>
              <a:rPr lang="sr-Cyrl-CS" sz="2400" dirty="0" smtClean="0"/>
              <a:t>јачини.За</a:t>
            </a:r>
            <a:r>
              <a:rPr lang="en-US" sz="2400" dirty="0" smtClean="0"/>
              <a:t> </a:t>
            </a:r>
            <a:r>
              <a:rPr lang="sr-Cyrl-CS" sz="2400" dirty="0" smtClean="0"/>
              <a:t>време</a:t>
            </a:r>
            <a:r>
              <a:rPr lang="en-US" sz="2400" dirty="0" smtClean="0"/>
              <a:t> </a:t>
            </a:r>
            <a:r>
              <a:rPr lang="sr-Cyrl-CS" sz="2400" dirty="0" smtClean="0"/>
              <a:t>трајања</a:t>
            </a:r>
            <a:r>
              <a:rPr lang="en-US" sz="2400" dirty="0" smtClean="0"/>
              <a:t> </a:t>
            </a:r>
            <a:r>
              <a:rPr lang="sr-Cyrl-CS" sz="2400" dirty="0" smtClean="0"/>
              <a:t>импулса</a:t>
            </a:r>
            <a:r>
              <a:rPr lang="en-US" sz="2400" dirty="0" smtClean="0"/>
              <a:t> </a:t>
            </a:r>
            <a:r>
              <a:rPr lang="sr-Cyrl-CS" sz="2400" dirty="0" smtClean="0"/>
              <a:t>мишић</a:t>
            </a:r>
            <a:r>
              <a:rPr lang="en-US" sz="2400" dirty="0" smtClean="0"/>
              <a:t> </a:t>
            </a:r>
            <a:r>
              <a:rPr lang="sr-Cyrl-CS" sz="2400" dirty="0" smtClean="0"/>
              <a:t>је</a:t>
            </a:r>
            <a:r>
              <a:rPr lang="en-US" sz="2400" dirty="0" smtClean="0"/>
              <a:t> </a:t>
            </a:r>
            <a:r>
              <a:rPr lang="sr-Cyrl-CS" sz="2400" dirty="0" smtClean="0"/>
              <a:t>стално</a:t>
            </a:r>
            <a:r>
              <a:rPr lang="en-US" sz="2400" dirty="0" smtClean="0"/>
              <a:t> </a:t>
            </a:r>
            <a:r>
              <a:rPr lang="sr-Cyrl-CS" sz="2400" dirty="0" smtClean="0"/>
              <a:t>контрахован</a:t>
            </a:r>
            <a:r>
              <a:rPr lang="en-US" sz="2400" dirty="0" smtClean="0"/>
              <a:t>, </a:t>
            </a:r>
            <a:r>
              <a:rPr lang="sr-Cyrl-CS" sz="2400" dirty="0" smtClean="0"/>
              <a:t>а</a:t>
            </a:r>
            <a:r>
              <a:rPr lang="en-US" sz="2400" dirty="0" smtClean="0"/>
              <a:t> </a:t>
            </a:r>
            <a:r>
              <a:rPr lang="sr-Cyrl-CS" sz="2400" dirty="0" smtClean="0"/>
              <a:t>за</a:t>
            </a:r>
            <a:r>
              <a:rPr lang="en-US" sz="2400" dirty="0" smtClean="0"/>
              <a:t> </a:t>
            </a:r>
            <a:r>
              <a:rPr lang="sr-Cyrl-CS" sz="2400" dirty="0" smtClean="0"/>
              <a:t>време</a:t>
            </a:r>
            <a:r>
              <a:rPr lang="en-US" sz="2400" dirty="0" smtClean="0"/>
              <a:t> </a:t>
            </a:r>
            <a:r>
              <a:rPr lang="sr-Cyrl-CS" sz="2400" dirty="0" smtClean="0"/>
              <a:t>паузе</a:t>
            </a:r>
            <a:r>
              <a:rPr lang="en-US" sz="2400" dirty="0" smtClean="0"/>
              <a:t> </a:t>
            </a:r>
            <a:r>
              <a:rPr lang="sr-Cyrl-CS" sz="2400" dirty="0" smtClean="0"/>
              <a:t>долази</a:t>
            </a:r>
            <a:r>
              <a:rPr lang="en-US" sz="2400" dirty="0" smtClean="0"/>
              <a:t> </a:t>
            </a:r>
            <a:r>
              <a:rPr lang="sr-Cyrl-CS" sz="2400" dirty="0" smtClean="0"/>
              <a:t>до</a:t>
            </a:r>
            <a:r>
              <a:rPr lang="en-US" sz="2400" dirty="0" smtClean="0"/>
              <a:t> </a:t>
            </a:r>
            <a:r>
              <a:rPr lang="sr-Cyrl-CS" sz="2400" dirty="0" smtClean="0"/>
              <a:t>одмора</a:t>
            </a:r>
            <a:r>
              <a:rPr lang="en-US" sz="2400" dirty="0" smtClean="0"/>
              <a:t>.</a:t>
            </a:r>
            <a:endParaRPr lang="en-US" sz="2400" dirty="0"/>
          </a:p>
          <a:p>
            <a:pPr algn="just">
              <a:lnSpc>
                <a:spcPct val="90000"/>
              </a:lnSpc>
            </a:pPr>
            <a:r>
              <a:rPr lang="sr-Cyrl-CS" sz="2400" dirty="0" smtClean="0"/>
              <a:t>Импулси</a:t>
            </a:r>
            <a:r>
              <a:rPr lang="en-US" sz="2400" dirty="0" smtClean="0"/>
              <a:t> </a:t>
            </a:r>
            <a:r>
              <a:rPr lang="sr-Cyrl-CS" sz="2400" dirty="0" smtClean="0"/>
              <a:t>преко</a:t>
            </a:r>
            <a:r>
              <a:rPr lang="en-US" sz="2400" dirty="0" smtClean="0"/>
              <a:t> </a:t>
            </a:r>
            <a:r>
              <a:rPr lang="en-US" sz="2400" dirty="0"/>
              <a:t>30 </a:t>
            </a:r>
            <a:r>
              <a:rPr lang="sr-Cyrl-CS" sz="2400" dirty="0" smtClean="0"/>
              <a:t>мс</a:t>
            </a:r>
            <a:r>
              <a:rPr lang="en-US" sz="2400" dirty="0" smtClean="0"/>
              <a:t> </a:t>
            </a:r>
            <a:r>
              <a:rPr lang="sr-Cyrl-CS" sz="2400" dirty="0" smtClean="0"/>
              <a:t>и</a:t>
            </a:r>
            <a:r>
              <a:rPr lang="en-US" sz="2400" dirty="0" smtClean="0"/>
              <a:t> </a:t>
            </a:r>
            <a:r>
              <a:rPr lang="sr-Cyrl-CS" sz="2400" dirty="0" smtClean="0"/>
              <a:t>паузе</a:t>
            </a:r>
            <a:r>
              <a:rPr lang="en-US" sz="2400" dirty="0" smtClean="0"/>
              <a:t> </a:t>
            </a:r>
            <a:r>
              <a:rPr lang="en-US" sz="2400" dirty="0"/>
              <a:t>50-60 </a:t>
            </a:r>
            <a:r>
              <a:rPr lang="sr-Cyrl-CS" sz="2400" dirty="0" smtClean="0"/>
              <a:t>мс</a:t>
            </a:r>
            <a:r>
              <a:rPr lang="en-US" sz="2400" dirty="0" smtClean="0"/>
              <a:t>, </a:t>
            </a:r>
            <a:r>
              <a:rPr lang="sr-Cyrl-CS" sz="2400" dirty="0" smtClean="0"/>
              <a:t>се</a:t>
            </a:r>
            <a:r>
              <a:rPr lang="en-US" sz="2400" dirty="0" smtClean="0"/>
              <a:t> </a:t>
            </a:r>
            <a:r>
              <a:rPr lang="sr-Cyrl-CS" sz="2400" dirty="0" smtClean="0"/>
              <a:t>не</a:t>
            </a:r>
            <a:r>
              <a:rPr lang="en-US" sz="2400" dirty="0" smtClean="0"/>
              <a:t> </a:t>
            </a:r>
            <a:r>
              <a:rPr lang="sr-Cyrl-CS" sz="2400" dirty="0" smtClean="0"/>
              <a:t>модулишу</a:t>
            </a:r>
            <a:r>
              <a:rPr lang="en-US" sz="2400" dirty="0" smtClean="0"/>
              <a:t> </a:t>
            </a:r>
            <a:r>
              <a:rPr lang="sr-Cyrl-CS" sz="2400" dirty="0" smtClean="0"/>
              <a:t>јер</a:t>
            </a:r>
            <a:r>
              <a:rPr lang="en-US" sz="2400" dirty="0" smtClean="0"/>
              <a:t> </a:t>
            </a:r>
            <a:r>
              <a:rPr lang="sr-Cyrl-CS" sz="2400" dirty="0" smtClean="0"/>
              <a:t>такви</a:t>
            </a:r>
            <a:r>
              <a:rPr lang="en-US" sz="2400" dirty="0" smtClean="0"/>
              <a:t> </a:t>
            </a:r>
            <a:r>
              <a:rPr lang="sr-Cyrl-CS" sz="2400" dirty="0" smtClean="0"/>
              <a:t>импулси</a:t>
            </a:r>
            <a:r>
              <a:rPr lang="en-US" sz="2400" dirty="0" smtClean="0"/>
              <a:t> </a:t>
            </a:r>
            <a:r>
              <a:rPr lang="sr-Cyrl-CS" sz="2400" dirty="0" smtClean="0"/>
              <a:t>изазивају</a:t>
            </a:r>
            <a:r>
              <a:rPr lang="en-US" sz="2400" dirty="0" smtClean="0"/>
              <a:t> </a:t>
            </a:r>
            <a:r>
              <a:rPr lang="sr-Cyrl-CS" sz="2400" dirty="0" smtClean="0"/>
              <a:t>појединачне</a:t>
            </a:r>
            <a:r>
              <a:rPr lang="en-US" sz="2400" dirty="0" smtClean="0"/>
              <a:t> </a:t>
            </a:r>
            <a:r>
              <a:rPr lang="sr-Cyrl-CS" sz="2400" dirty="0" smtClean="0"/>
              <a:t>контракције</a:t>
            </a:r>
            <a:r>
              <a:rPr lang="en-US" sz="2400" dirty="0" smtClean="0"/>
              <a:t>. </a:t>
            </a:r>
            <a:endParaRPr lang="en-US" sz="2400" dirty="0"/>
          </a:p>
        </p:txBody>
      </p:sp>
      <p:pic>
        <p:nvPicPr>
          <p:cNvPr id="12293" name="Picture 5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743200"/>
            <a:ext cx="4495800" cy="2263775"/>
          </a:xfrm>
          <a:solidFill>
            <a:schemeClr val="hlink"/>
          </a:solidFill>
          <a:ln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30188" y="274638"/>
            <a:ext cx="8456612" cy="792162"/>
          </a:xfrm>
        </p:spPr>
        <p:txBody>
          <a:bodyPr/>
          <a:lstStyle/>
          <a:p>
            <a:pPr eaLnBrk="1" hangingPunct="1"/>
            <a:r>
              <a:rPr lang="sr-Cyrl-CS" u="sng" smtClean="0">
                <a:latin typeface="Times New Roman" pitchFamily="18" charset="0"/>
                <a:cs typeface="Times New Roman" pitchFamily="18" charset="0"/>
              </a:rPr>
              <a:t>МОДУЛИСАНЕ</a:t>
            </a:r>
            <a:r>
              <a:rPr lang="en-AU" u="sng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u="sng" smtClean="0">
                <a:latin typeface="Times New Roman" pitchFamily="18" charset="0"/>
                <a:cs typeface="Times New Roman" pitchFamily="18" charset="0"/>
              </a:rPr>
              <a:t>СТРУЈЕ</a:t>
            </a:r>
            <a:r>
              <a:rPr lang="en-AU" u="sng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u="sng" smtClean="0">
                <a:latin typeface="Times New Roman" pitchFamily="18" charset="0"/>
                <a:cs typeface="Times New Roman" pitchFamily="18" charset="0"/>
              </a:rPr>
              <a:t>Швелстром</a:t>
            </a:r>
            <a:r>
              <a:rPr lang="en-AU" u="sng" smtClean="0"/>
              <a:t>)</a:t>
            </a:r>
            <a:endParaRPr lang="en-US" u="sng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8534400" cy="5029200"/>
          </a:xfrm>
        </p:spPr>
        <p:txBody>
          <a:bodyPr/>
          <a:lstStyle/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Експоненцијални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импулси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трајања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паузом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20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чија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фреквенција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33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Hz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основна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фреквенција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доводе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тетаничке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контракције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мишића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мишић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грчу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sr-Cyrl-CS" sz="2800" u="sng" dirty="0" smtClean="0">
                <a:latin typeface="Times New Roman" pitchFamily="18" charset="0"/>
                <a:cs typeface="Times New Roman" pitchFamily="18" charset="0"/>
              </a:rPr>
              <a:t>модулишу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u="sng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u="sng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u="sng" dirty="0" smtClean="0">
                <a:latin typeface="Times New Roman" pitchFamily="18" charset="0"/>
                <a:cs typeface="Times New Roman" pitchFamily="18" charset="0"/>
              </a:rPr>
              <a:t>интензитету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добијају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серије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постепено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растућих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импулса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пакети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паузом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доводе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мишићне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контракције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слична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контракцији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здравог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мишића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дакле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траје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кратко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(1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сек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паузом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дужа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7924800" cy="3709988"/>
          </a:xfrm>
        </p:spPr>
        <p:txBody>
          <a:bodyPr/>
          <a:lstStyle/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Фреквенција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модулисаних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струја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одређује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u="sng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u="sng" dirty="0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u="sng" dirty="0" smtClean="0">
                <a:latin typeface="Times New Roman" pitchFamily="18" charset="0"/>
                <a:cs typeface="Times New Roman" pitchFamily="18" charset="0"/>
              </a:rPr>
              <a:t>минут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секунд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случај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импулсних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појединачних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струја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Latn-C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износи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10-15-20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контракција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минуту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фреквенција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ритам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модулације</a:t>
            </a:r>
            <a:endParaRPr lang="en-US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22288"/>
            <a:ext cx="8458200" cy="914400"/>
          </a:xfrm>
        </p:spPr>
        <p:txBody>
          <a:bodyPr/>
          <a:lstStyle/>
          <a:p>
            <a:pPr eaLnBrk="1" hangingPunct="1"/>
            <a:r>
              <a:rPr lang="sr-Cyrl-CS" smtClean="0">
                <a:latin typeface="Times New Roman" pitchFamily="18" charset="0"/>
                <a:cs typeface="Times New Roman" pitchFamily="18" charset="0"/>
              </a:rPr>
              <a:t>Индикације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mtClean="0">
                <a:latin typeface="Times New Roman" pitchFamily="18" charset="0"/>
                <a:cs typeface="Times New Roman" pitchFamily="18" charset="0"/>
              </a:rPr>
              <a:t>модулисане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mtClean="0">
                <a:latin typeface="Times New Roman" pitchFamily="18" charset="0"/>
                <a:cs typeface="Times New Roman" pitchFamily="18" charset="0"/>
              </a:rPr>
              <a:t>струје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458200" cy="55626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endParaRPr lang="en-AU" sz="2800" b="1" u="sng" dirty="0" smtClean="0"/>
          </a:p>
          <a:p>
            <a:pPr eaLnBrk="1" hangingPunct="1"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Постинактивитетна</a:t>
            </a:r>
            <a:r>
              <a:rPr lang="en-A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трофија</a:t>
            </a:r>
            <a:r>
              <a:rPr lang="en-A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мускулатуре</a:t>
            </a:r>
            <a:r>
              <a:rPr lang="en-A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Пареза/парализа после</a:t>
            </a:r>
            <a:r>
              <a:rPr lang="en-A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лезије</a:t>
            </a:r>
            <a:r>
              <a:rPr lang="en-A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en-AU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Превенција</a:t>
            </a:r>
            <a:r>
              <a:rPr lang="en-A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тромбофлебита</a:t>
            </a:r>
            <a:r>
              <a:rPr lang="en-A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A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лежећих</a:t>
            </a:r>
            <a:r>
              <a:rPr lang="en-A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болесника</a:t>
            </a:r>
            <a:endParaRPr lang="en-AU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Стимулација</a:t>
            </a:r>
            <a:r>
              <a:rPr lang="en-A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паравертебралне</a:t>
            </a:r>
            <a:r>
              <a:rPr lang="en-A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мускулатуре</a:t>
            </a:r>
            <a:r>
              <a:rPr lang="en-A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A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сколиозе</a:t>
            </a:r>
            <a:r>
              <a:rPr lang="en-A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кичме</a:t>
            </a:r>
            <a:endParaRPr lang="en-AU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Стимулација</a:t>
            </a:r>
            <a:r>
              <a:rPr lang="en-A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остеогенезе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sz="3600" u="sng" dirty="0" smtClean="0"/>
              <a:t>LEDUC-OVA STRUJA</a:t>
            </a:r>
            <a:br>
              <a:rPr lang="en-AU" sz="3600" u="sng" dirty="0" smtClean="0"/>
            </a:br>
            <a:r>
              <a:rPr lang="en-AU" sz="3600" u="sng" dirty="0" smtClean="0"/>
              <a:t>("</a:t>
            </a:r>
            <a:r>
              <a:rPr lang="en-AU" sz="3600" u="sng" dirty="0" err="1" smtClean="0"/>
              <a:t>Ultrareiz</a:t>
            </a:r>
            <a:r>
              <a:rPr lang="en-AU" sz="3600" u="sng" dirty="0" smtClean="0"/>
              <a:t>" </a:t>
            </a:r>
            <a:r>
              <a:rPr lang="en-AU" sz="3600" u="sng" dirty="0" err="1" smtClean="0"/>
              <a:t>ili</a:t>
            </a:r>
            <a:r>
              <a:rPr lang="en-AU" sz="3600" u="sng" dirty="0" smtClean="0"/>
              <a:t> </a:t>
            </a:r>
            <a:r>
              <a:rPr lang="en-AU" sz="3600" u="sng" dirty="0" err="1" smtClean="0"/>
              <a:t>ultranadražajne</a:t>
            </a:r>
            <a:r>
              <a:rPr lang="en-AU" sz="3600" u="sng" dirty="0" smtClean="0"/>
              <a:t> </a:t>
            </a:r>
            <a:r>
              <a:rPr lang="en-AU" sz="3600" u="sng" dirty="0" err="1" smtClean="0"/>
              <a:t>struje</a:t>
            </a:r>
            <a:r>
              <a:rPr lang="en-AU" sz="3600" u="sng" dirty="0" smtClean="0"/>
              <a:t>)</a:t>
            </a:r>
            <a:endParaRPr lang="en-US" sz="3600" u="sng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2209800"/>
            <a:ext cx="6858000" cy="35814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Карактеристика</a:t>
            </a:r>
            <a:r>
              <a:rPr lang="en-A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импулса</a:t>
            </a:r>
            <a:endParaRPr lang="en-A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Правоугли</a:t>
            </a:r>
            <a:r>
              <a:rPr lang="en-A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импулс</a:t>
            </a:r>
            <a:r>
              <a:rPr lang="en-A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Импулс</a:t>
            </a:r>
            <a:r>
              <a:rPr lang="en-AU" sz="3600" dirty="0" smtClean="0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A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>
              <a:lnSpc>
                <a:spcPct val="80000"/>
              </a:lnSpc>
            </a:pP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Пауза</a:t>
            </a:r>
            <a:r>
              <a:rPr lang="en-AU" sz="3600" dirty="0" smtClean="0">
                <a:latin typeface="Times New Roman" pitchFamily="18" charset="0"/>
                <a:cs typeface="Times New Roman" pitchFamily="18" charset="0"/>
              </a:rPr>
              <a:t> 5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A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>
              <a:lnSpc>
                <a:spcPct val="80000"/>
              </a:lnSpc>
            </a:pP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фреквенција</a:t>
            </a:r>
            <a:r>
              <a:rPr lang="en-AU" sz="3600" dirty="0" smtClean="0">
                <a:latin typeface="Times New Roman" pitchFamily="18" charset="0"/>
                <a:cs typeface="Times New Roman" pitchFamily="18" charset="0"/>
              </a:rPr>
              <a:t> =140 </a:t>
            </a:r>
            <a:r>
              <a:rPr lang="sr-Latn-CS" sz="3600" dirty="0" smtClean="0">
                <a:latin typeface="Times New Roman" pitchFamily="18" charset="0"/>
                <a:cs typeface="Times New Roman" pitchFamily="18" charset="0"/>
              </a:rPr>
              <a:t>Hz</a:t>
            </a:r>
            <a:endParaRPr lang="en-A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u="sng" dirty="0" smtClean="0"/>
              <a:t>LEDUC</a:t>
            </a:r>
            <a:r>
              <a:rPr lang="en-AU" u="sng" dirty="0" smtClean="0"/>
              <a:t>-</a:t>
            </a:r>
            <a:r>
              <a:rPr lang="sr-Cyrl-CS" u="sng" dirty="0" smtClean="0"/>
              <a:t>ОВА</a:t>
            </a:r>
            <a:r>
              <a:rPr lang="en-AU" u="sng" dirty="0" smtClean="0"/>
              <a:t> </a:t>
            </a:r>
            <a:r>
              <a:rPr lang="sr-Cyrl-CS" u="sng" dirty="0" smtClean="0"/>
              <a:t>СТРУЈА</a:t>
            </a:r>
            <a:endParaRPr lang="en-US" dirty="0" smtClean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953000"/>
          </a:xfrm>
        </p:spPr>
        <p:txBody>
          <a:bodyPr/>
          <a:lstStyle/>
          <a:p>
            <a:r>
              <a:rPr lang="en-US" dirty="0" smtClean="0"/>
              <a:t> 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Физиолошко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деловање</a:t>
            </a:r>
            <a:endParaRPr lang="sr-Latn-C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локално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вазодилататорно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спазмолитички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аналгетски</a:t>
            </a:r>
          </a:p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смањење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веће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испод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катоде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(за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разлику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галванске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струје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аналгетски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ефекат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већи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испод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аноде)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Индикације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болна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стања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локомоторног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апарата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спазам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мишића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периферна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оштећења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крвотока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..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458200" cy="1208088"/>
          </a:xfrm>
        </p:spPr>
        <p:txBody>
          <a:bodyPr/>
          <a:lstStyle/>
          <a:p>
            <a:pPr eaLnBrk="1" hangingPunct="1"/>
            <a:r>
              <a:rPr lang="sr-Cyrl-CS" sz="4000" u="sng" smtClean="0"/>
              <a:t>ДИЈАДИНАМИЧНЕ</a:t>
            </a:r>
            <a:r>
              <a:rPr lang="en-AU" sz="4000" u="sng" smtClean="0"/>
              <a:t> </a:t>
            </a:r>
            <a:r>
              <a:rPr lang="sr-Cyrl-CS" sz="4000" u="sng" smtClean="0"/>
              <a:t>СТРУЈЕ</a:t>
            </a:r>
            <a:endParaRPr lang="en-US" sz="4000" u="sng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sr-Cyrl-CS" dirty="0" smtClean="0"/>
              <a:t>Карактеристика</a:t>
            </a:r>
            <a:r>
              <a:rPr lang="en-AU" dirty="0" smtClean="0"/>
              <a:t> </a:t>
            </a:r>
            <a:r>
              <a:rPr lang="sr-Cyrl-CS" dirty="0" smtClean="0"/>
              <a:t>импулса</a:t>
            </a:r>
            <a:endParaRPr lang="en-AU" dirty="0" smtClean="0"/>
          </a:p>
          <a:p>
            <a:pPr eaLnBrk="1" hangingPunct="1"/>
            <a:endParaRPr lang="en-AU" dirty="0" smtClean="0"/>
          </a:p>
          <a:p>
            <a:pPr eaLnBrk="1" hangingPunct="1"/>
            <a:r>
              <a:rPr lang="sr-Cyrl-CS" dirty="0" smtClean="0"/>
              <a:t>Импулси</a:t>
            </a:r>
            <a:r>
              <a:rPr lang="en-AU" dirty="0" smtClean="0"/>
              <a:t> </a:t>
            </a:r>
            <a:r>
              <a:rPr lang="sr-Cyrl-CS" dirty="0" smtClean="0"/>
              <a:t>полусинусоидног</a:t>
            </a:r>
            <a:r>
              <a:rPr lang="en-AU" dirty="0" smtClean="0"/>
              <a:t> </a:t>
            </a:r>
            <a:r>
              <a:rPr lang="sr-Cyrl-CS" dirty="0" smtClean="0"/>
              <a:t>облика</a:t>
            </a:r>
            <a:r>
              <a:rPr lang="en-AU" dirty="0" smtClean="0"/>
              <a:t>, </a:t>
            </a:r>
          </a:p>
          <a:p>
            <a:pPr eaLnBrk="1" hangingPunct="1"/>
            <a:r>
              <a:rPr lang="sr-Cyrl-CS" dirty="0" smtClean="0"/>
              <a:t>трајања</a:t>
            </a:r>
            <a:r>
              <a:rPr lang="en-AU" dirty="0" smtClean="0"/>
              <a:t> 10 </a:t>
            </a:r>
            <a:r>
              <a:rPr lang="sr-Latn-CS" dirty="0" smtClean="0"/>
              <a:t>ms</a:t>
            </a:r>
            <a:r>
              <a:rPr lang="en-AU" dirty="0" smtClean="0"/>
              <a:t>, </a:t>
            </a:r>
            <a:r>
              <a:rPr lang="sr-Cyrl-CS" dirty="0" smtClean="0"/>
              <a:t>са</a:t>
            </a:r>
            <a:r>
              <a:rPr lang="en-AU" dirty="0" smtClean="0"/>
              <a:t> </a:t>
            </a:r>
            <a:r>
              <a:rPr lang="sr-Cyrl-CS" dirty="0" smtClean="0"/>
              <a:t>паузом</a:t>
            </a:r>
            <a:r>
              <a:rPr lang="en-AU" dirty="0" smtClean="0"/>
              <a:t> </a:t>
            </a:r>
            <a:r>
              <a:rPr lang="sr-Cyrl-CS" dirty="0" smtClean="0"/>
              <a:t>од</a:t>
            </a:r>
            <a:r>
              <a:rPr lang="en-AU" dirty="0" smtClean="0"/>
              <a:t> 10</a:t>
            </a:r>
            <a:r>
              <a:rPr lang="sr-Latn-CS" dirty="0" smtClean="0"/>
              <a:t> ms</a:t>
            </a:r>
            <a:r>
              <a:rPr lang="en-AU" dirty="0" smtClean="0"/>
              <a:t> </a:t>
            </a:r>
            <a:r>
              <a:rPr lang="sr-Cyrl-CS" dirty="0" smtClean="0"/>
              <a:t>или</a:t>
            </a:r>
            <a:r>
              <a:rPr lang="en-AU" dirty="0" smtClean="0"/>
              <a:t> </a:t>
            </a:r>
            <a:r>
              <a:rPr lang="sr-Cyrl-CS" dirty="0" smtClean="0"/>
              <a:t>без</a:t>
            </a:r>
            <a:r>
              <a:rPr lang="en-AU" dirty="0" smtClean="0"/>
              <a:t> </a:t>
            </a:r>
            <a:r>
              <a:rPr lang="sr-Cyrl-CS" dirty="0" smtClean="0"/>
              <a:t>паузе</a:t>
            </a:r>
            <a:r>
              <a:rPr lang="en-AU" dirty="0" smtClean="0"/>
              <a:t>, </a:t>
            </a:r>
          </a:p>
          <a:p>
            <a:pPr eaLnBrk="1" hangingPunct="1"/>
            <a:r>
              <a:rPr lang="sr-Cyrl-CS" dirty="0" smtClean="0"/>
              <a:t>фреквенције</a:t>
            </a:r>
            <a:r>
              <a:rPr lang="en-AU" dirty="0" smtClean="0"/>
              <a:t> 50 </a:t>
            </a:r>
            <a:r>
              <a:rPr lang="en-US" dirty="0" smtClean="0"/>
              <a:t>Hz</a:t>
            </a:r>
            <a:r>
              <a:rPr lang="en-AU" dirty="0" smtClean="0"/>
              <a:t> </a:t>
            </a:r>
            <a:r>
              <a:rPr lang="sr-Cyrl-CS" dirty="0" smtClean="0"/>
              <a:t>или</a:t>
            </a:r>
            <a:r>
              <a:rPr lang="en-AU" dirty="0" smtClean="0"/>
              <a:t> 100</a:t>
            </a:r>
            <a:r>
              <a:rPr lang="en-US" dirty="0" smtClean="0"/>
              <a:t> Hz</a:t>
            </a:r>
            <a:r>
              <a:rPr lang="en-AU" dirty="0" smtClean="0"/>
              <a:t>.</a:t>
            </a:r>
          </a:p>
          <a:p>
            <a:pPr eaLnBrk="1" hangingPunct="1"/>
            <a:r>
              <a:rPr lang="sr-Cyrl-CS" dirty="0" smtClean="0"/>
              <a:t>Импулси</a:t>
            </a:r>
            <a:r>
              <a:rPr lang="en-AU" dirty="0" smtClean="0"/>
              <a:t> </a:t>
            </a:r>
            <a:r>
              <a:rPr lang="sr-Cyrl-CS" dirty="0" smtClean="0"/>
              <a:t>релативно</a:t>
            </a:r>
            <a:r>
              <a:rPr lang="en-AU" dirty="0" smtClean="0"/>
              <a:t> </a:t>
            </a:r>
            <a:r>
              <a:rPr lang="sr-Cyrl-CS" dirty="0" smtClean="0"/>
              <a:t>мале</a:t>
            </a:r>
            <a:r>
              <a:rPr lang="en-AU" dirty="0" smtClean="0"/>
              <a:t> </a:t>
            </a:r>
            <a:r>
              <a:rPr lang="sr-Cyrl-CS" dirty="0" smtClean="0"/>
              <a:t>амплитуде</a:t>
            </a:r>
            <a:r>
              <a:rPr lang="en-AU" dirty="0" smtClean="0"/>
              <a:t>, </a:t>
            </a:r>
            <a:r>
              <a:rPr lang="sr-Cyrl-CS" dirty="0" smtClean="0"/>
              <a:t>испод</a:t>
            </a:r>
            <a:r>
              <a:rPr lang="en-AU" dirty="0" smtClean="0"/>
              <a:t> </a:t>
            </a:r>
            <a:r>
              <a:rPr lang="sr-Cyrl-CS" dirty="0" smtClean="0"/>
              <a:t>прага</a:t>
            </a:r>
            <a:r>
              <a:rPr lang="en-AU" dirty="0" smtClean="0"/>
              <a:t> </a:t>
            </a:r>
            <a:r>
              <a:rPr lang="sr-Cyrl-CS" dirty="0" smtClean="0"/>
              <a:t>побуђивања</a:t>
            </a:r>
            <a:r>
              <a:rPr lang="en-AU" dirty="0" smtClean="0"/>
              <a:t> </a:t>
            </a:r>
            <a:r>
              <a:rPr lang="sr-Cyrl-CS" dirty="0" smtClean="0"/>
              <a:t>моторичких</a:t>
            </a:r>
            <a:r>
              <a:rPr lang="en-AU" dirty="0" smtClean="0"/>
              <a:t> </a:t>
            </a:r>
            <a:r>
              <a:rPr lang="sr-Cyrl-CS" dirty="0" smtClean="0"/>
              <a:t>неурона</a:t>
            </a:r>
            <a:r>
              <a:rPr lang="en-AU" dirty="0" smtClean="0"/>
              <a:t>.</a:t>
            </a:r>
            <a:endParaRPr lang="en-US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atin typeface="Times New Roman" pitchFamily="18" charset="0"/>
                <a:cs typeface="Times New Roman" pitchFamily="18" charset="0"/>
              </a:rPr>
              <a:t>Дијадинамичке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mtClean="0">
                <a:latin typeface="Times New Roman" pitchFamily="18" charset="0"/>
                <a:cs typeface="Times New Roman" pitchFamily="18" charset="0"/>
              </a:rPr>
              <a:t>струје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mtClean="0">
                <a:latin typeface="Times New Roman" pitchFamily="18" charset="0"/>
                <a:cs typeface="Times New Roman" pitchFamily="18" charset="0"/>
              </a:rPr>
              <a:t>Бернард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eaLnBrk="1" hangingPunct="1"/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једносмерне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струје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периодичним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модулирањем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импулса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учесталости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амплитуди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Цонић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/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серија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различито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модулираних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импулса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добијају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наизменичне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синусне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струје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једноструко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двоструко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усмерених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полуталаса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трајања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10 ms,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фреквенције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50/100 Hz,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комбинују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галванском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струјом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база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ниског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интезитета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Недвидек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/>
            <a:r>
              <a:rPr lang="sr-Latn-C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,,</a:t>
            </a:r>
            <a:r>
              <a:rPr lang="sr-Cyrl-C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галваносинусне</a:t>
            </a:r>
            <a:r>
              <a:rPr lang="sr-Latn-C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,,</a:t>
            </a:r>
            <a:r>
              <a:rPr lang="sr-Cyrl-C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струје</a:t>
            </a:r>
            <a:endParaRPr lang="en-US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dirty="0" smtClean="0">
                <a:solidFill>
                  <a:schemeClr val="accent4"/>
                </a:solidFill>
                <a:latin typeface="France YU" pitchFamily="34" charset="0"/>
                <a:cs typeface="Times New Roman" pitchFamily="18" charset="0"/>
              </a:rPr>
              <a:t>Једносмерне</a:t>
            </a:r>
            <a:r>
              <a:rPr lang="en-GB" dirty="0" smtClean="0">
                <a:solidFill>
                  <a:schemeClr val="accent4"/>
                </a:solidFill>
                <a:latin typeface="France YU" pitchFamily="34" charset="0"/>
                <a:cs typeface="Times New Roman" pitchFamily="18" charset="0"/>
              </a:rPr>
              <a:t> </a:t>
            </a:r>
            <a:r>
              <a:rPr lang="sr-Cyrl-CS" dirty="0" smtClean="0">
                <a:solidFill>
                  <a:schemeClr val="accent4"/>
                </a:solidFill>
                <a:latin typeface="France YU" pitchFamily="34" charset="0"/>
                <a:cs typeface="Times New Roman" pitchFamily="18" charset="0"/>
              </a:rPr>
              <a:t>импулсне</a:t>
            </a:r>
            <a:r>
              <a:rPr lang="en-GB" dirty="0" smtClean="0">
                <a:solidFill>
                  <a:schemeClr val="accent4"/>
                </a:solidFill>
                <a:latin typeface="France YU" pitchFamily="34" charset="0"/>
                <a:cs typeface="Times New Roman" pitchFamily="18" charset="0"/>
              </a:rPr>
              <a:t> </a:t>
            </a:r>
            <a:r>
              <a:rPr lang="sr-Cyrl-CS" dirty="0" smtClean="0">
                <a:solidFill>
                  <a:schemeClr val="accent4"/>
                </a:solidFill>
                <a:latin typeface="France YU" pitchFamily="34" charset="0"/>
                <a:cs typeface="Times New Roman" pitchFamily="18" charset="0"/>
              </a:rPr>
              <a:t>струје</a:t>
            </a:r>
            <a:endParaRPr lang="en-US" dirty="0" smtClean="0">
              <a:solidFill>
                <a:schemeClr val="accent4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458200" cy="16002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sr-Cyrl-CS" sz="3000" dirty="0" smtClean="0"/>
              <a:t>ИМПУЛС</a:t>
            </a:r>
            <a:r>
              <a:rPr lang="en-AU" sz="3000" dirty="0" smtClean="0"/>
              <a:t> - </a:t>
            </a:r>
            <a:r>
              <a:rPr lang="sr-Cyrl-CS" sz="3000" dirty="0" smtClean="0"/>
              <a:t>једнократно</a:t>
            </a:r>
            <a:r>
              <a:rPr lang="en-AU" sz="3000" dirty="0" smtClean="0"/>
              <a:t>, </a:t>
            </a:r>
            <a:r>
              <a:rPr lang="sr-Cyrl-CS" sz="3000" dirty="0" smtClean="0"/>
              <a:t>временски</a:t>
            </a:r>
            <a:r>
              <a:rPr lang="en-AU" sz="3000" dirty="0" smtClean="0"/>
              <a:t> </a:t>
            </a:r>
            <a:r>
              <a:rPr lang="sr-Cyrl-CS" sz="3000" dirty="0" smtClean="0"/>
              <a:t>одређено</a:t>
            </a:r>
            <a:r>
              <a:rPr lang="en-AU" sz="3000" dirty="0" smtClean="0"/>
              <a:t>, </a:t>
            </a:r>
            <a:r>
              <a:rPr lang="sr-Cyrl-CS" sz="3000" dirty="0" smtClean="0"/>
              <a:t>краткотрајно</a:t>
            </a:r>
            <a:r>
              <a:rPr lang="en-AU" sz="3000" dirty="0" smtClean="0"/>
              <a:t>  </a:t>
            </a:r>
            <a:r>
              <a:rPr lang="sr-Cyrl-CS" sz="3000" dirty="0" smtClean="0"/>
              <a:t>протицање</a:t>
            </a:r>
            <a:r>
              <a:rPr lang="en-AU" sz="3000" dirty="0" smtClean="0"/>
              <a:t> </a:t>
            </a:r>
            <a:r>
              <a:rPr lang="sr-Cyrl-CS" sz="3000" dirty="0" smtClean="0"/>
              <a:t>ел</a:t>
            </a:r>
            <a:r>
              <a:rPr lang="en-AU" sz="3000" dirty="0" smtClean="0"/>
              <a:t>e</a:t>
            </a:r>
            <a:r>
              <a:rPr lang="sr-Cyrl-CS" sz="3000" dirty="0" smtClean="0"/>
              <a:t>ктричне</a:t>
            </a:r>
            <a:r>
              <a:rPr lang="en-AU" sz="3000" dirty="0" smtClean="0"/>
              <a:t> </a:t>
            </a:r>
            <a:r>
              <a:rPr lang="sr-Cyrl-CS" sz="3000" dirty="0" smtClean="0"/>
              <a:t>струје</a:t>
            </a:r>
            <a:r>
              <a:rPr lang="en-AU" sz="3000" dirty="0" smtClean="0"/>
              <a:t> </a:t>
            </a:r>
            <a:r>
              <a:rPr lang="sr-Cyrl-CS" sz="3000" dirty="0" smtClean="0"/>
              <a:t>одређеног</a:t>
            </a:r>
            <a:r>
              <a:rPr lang="en-AU" sz="3000" dirty="0" smtClean="0"/>
              <a:t> </a:t>
            </a:r>
            <a:r>
              <a:rPr lang="sr-Cyrl-CS" sz="3000" dirty="0" smtClean="0"/>
              <a:t>интензитета</a:t>
            </a:r>
            <a:r>
              <a:rPr lang="en-AU" sz="3000" dirty="0" smtClean="0"/>
              <a:t>, </a:t>
            </a:r>
            <a:r>
              <a:rPr lang="sr-Cyrl-CS" sz="3000" dirty="0" smtClean="0"/>
              <a:t>са</a:t>
            </a:r>
            <a:r>
              <a:rPr lang="en-AU" sz="3000" dirty="0" smtClean="0"/>
              <a:t> </a:t>
            </a:r>
            <a:r>
              <a:rPr lang="sr-Cyrl-CS" sz="3000" dirty="0" smtClean="0"/>
              <a:t>одређеном</a:t>
            </a:r>
            <a:r>
              <a:rPr lang="en-AU" sz="3000" dirty="0" smtClean="0"/>
              <a:t> </a:t>
            </a:r>
            <a:r>
              <a:rPr lang="sr-Cyrl-CS" sz="3000" dirty="0" smtClean="0"/>
              <a:t>паузом</a:t>
            </a:r>
            <a:r>
              <a:rPr lang="en-AU" sz="3000" dirty="0" smtClean="0"/>
              <a:t>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590800" y="3733800"/>
            <a:ext cx="3962400" cy="2057400"/>
            <a:chOff x="1412" y="3946"/>
            <a:chExt cx="5914" cy="2201"/>
          </a:xfrm>
        </p:grpSpPr>
        <p:sp>
          <p:nvSpPr>
            <p:cNvPr id="6149" name="Line 5"/>
            <p:cNvSpPr>
              <a:spLocks noChangeShapeType="1"/>
            </p:cNvSpPr>
            <p:nvPr/>
          </p:nvSpPr>
          <p:spPr bwMode="auto">
            <a:xfrm>
              <a:off x="1723" y="6038"/>
              <a:ext cx="507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auto">
            <a:xfrm>
              <a:off x="5345" y="4722"/>
              <a:ext cx="1197" cy="1368"/>
            </a:xfrm>
            <a:custGeom>
              <a:avLst/>
              <a:gdLst>
                <a:gd name="T0" fmla="*/ 0 w 1197"/>
                <a:gd name="T1" fmla="*/ 1368 h 1368"/>
                <a:gd name="T2" fmla="*/ 741 w 1197"/>
                <a:gd name="T3" fmla="*/ 0 h 1368"/>
                <a:gd name="T4" fmla="*/ 1197 w 1197"/>
                <a:gd name="T5" fmla="*/ 1368 h 1368"/>
                <a:gd name="T6" fmla="*/ 0 60000 65536"/>
                <a:gd name="T7" fmla="*/ 0 60000 65536"/>
                <a:gd name="T8" fmla="*/ 0 60000 65536"/>
                <a:gd name="T9" fmla="*/ 0 w 1197"/>
                <a:gd name="T10" fmla="*/ 0 h 1368"/>
                <a:gd name="T11" fmla="*/ 1197 w 1197"/>
                <a:gd name="T12" fmla="*/ 1368 h 13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97" h="1368">
                  <a:moveTo>
                    <a:pt x="0" y="1368"/>
                  </a:moveTo>
                  <a:cubicBezTo>
                    <a:pt x="271" y="684"/>
                    <a:pt x="542" y="0"/>
                    <a:pt x="741" y="0"/>
                  </a:cubicBezTo>
                  <a:cubicBezTo>
                    <a:pt x="940" y="0"/>
                    <a:pt x="1121" y="1140"/>
                    <a:pt x="1197" y="1368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1" name="Line 7"/>
            <p:cNvSpPr>
              <a:spLocks noChangeShapeType="1"/>
            </p:cNvSpPr>
            <p:nvPr/>
          </p:nvSpPr>
          <p:spPr bwMode="auto">
            <a:xfrm flipV="1">
              <a:off x="1754" y="3946"/>
              <a:ext cx="0" cy="20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2" name="Line 8"/>
            <p:cNvSpPr>
              <a:spLocks noChangeShapeType="1"/>
            </p:cNvSpPr>
            <p:nvPr/>
          </p:nvSpPr>
          <p:spPr bwMode="auto">
            <a:xfrm flipH="1">
              <a:off x="1754" y="4722"/>
              <a:ext cx="182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3" name="AutoShape 9"/>
            <p:cNvSpPr>
              <a:spLocks/>
            </p:cNvSpPr>
            <p:nvPr/>
          </p:nvSpPr>
          <p:spPr bwMode="auto">
            <a:xfrm>
              <a:off x="1412" y="4722"/>
              <a:ext cx="114" cy="1425"/>
            </a:xfrm>
            <a:prstGeom prst="leftBrace">
              <a:avLst>
                <a:gd name="adj1" fmla="val 104167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auto">
            <a:xfrm>
              <a:off x="2837" y="4722"/>
              <a:ext cx="1197" cy="1368"/>
            </a:xfrm>
            <a:custGeom>
              <a:avLst/>
              <a:gdLst>
                <a:gd name="T0" fmla="*/ 0 w 1197"/>
                <a:gd name="T1" fmla="*/ 1368 h 1368"/>
                <a:gd name="T2" fmla="*/ 741 w 1197"/>
                <a:gd name="T3" fmla="*/ 0 h 1368"/>
                <a:gd name="T4" fmla="*/ 1197 w 1197"/>
                <a:gd name="T5" fmla="*/ 1368 h 1368"/>
                <a:gd name="T6" fmla="*/ 0 60000 65536"/>
                <a:gd name="T7" fmla="*/ 0 60000 65536"/>
                <a:gd name="T8" fmla="*/ 0 60000 65536"/>
                <a:gd name="T9" fmla="*/ 0 w 1197"/>
                <a:gd name="T10" fmla="*/ 0 h 1368"/>
                <a:gd name="T11" fmla="*/ 1197 w 1197"/>
                <a:gd name="T12" fmla="*/ 1368 h 13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97" h="1368">
                  <a:moveTo>
                    <a:pt x="0" y="1368"/>
                  </a:moveTo>
                  <a:cubicBezTo>
                    <a:pt x="271" y="684"/>
                    <a:pt x="542" y="0"/>
                    <a:pt x="741" y="0"/>
                  </a:cubicBezTo>
                  <a:cubicBezTo>
                    <a:pt x="940" y="0"/>
                    <a:pt x="1121" y="1140"/>
                    <a:pt x="1197" y="1368"/>
                  </a:cubicBez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5" name="Line 11"/>
            <p:cNvSpPr>
              <a:spLocks noChangeShapeType="1"/>
            </p:cNvSpPr>
            <p:nvPr/>
          </p:nvSpPr>
          <p:spPr bwMode="auto">
            <a:xfrm>
              <a:off x="2595" y="4722"/>
              <a:ext cx="473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457200"/>
            <a:ext cx="7772400" cy="1143000"/>
          </a:xfrm>
        </p:spPr>
        <p:txBody>
          <a:bodyPr/>
          <a:lstStyle/>
          <a:p>
            <a:pPr eaLnBrk="1" hangingPunct="1"/>
            <a:r>
              <a:rPr lang="sr-Cyrl-CS" smtClean="0">
                <a:latin typeface="Times New Roman" pitchFamily="18" charset="0"/>
                <a:cs typeface="Times New Roman" pitchFamily="18" charset="0"/>
              </a:rPr>
              <a:t>Дијадинамичке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mtClean="0">
                <a:latin typeface="Times New Roman" pitchFamily="18" charset="0"/>
                <a:cs typeface="Times New Roman" pitchFamily="18" charset="0"/>
              </a:rPr>
              <a:t>струје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981200"/>
            <a:ext cx="6705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i="1" dirty="0" err="1" smtClean="0"/>
              <a:t>Proxima</a:t>
            </a:r>
            <a:r>
              <a:rPr lang="en-US" sz="4000" i="1" dirty="0" smtClean="0"/>
              <a:t> DIA (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Апарат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дијадинамичне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струје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0483" name="Picture 6" descr="000_0183"/>
          <p:cNvPicPr>
            <a:picLocks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1219200"/>
            <a:ext cx="7467600" cy="5600700"/>
          </a:xfr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4000" dirty="0" smtClean="0"/>
              <a:t>Апликација</a:t>
            </a:r>
            <a:r>
              <a:rPr lang="en-US" sz="4000" dirty="0" smtClean="0"/>
              <a:t> </a:t>
            </a:r>
            <a:r>
              <a:rPr lang="sr-Cyrl-CS" sz="4000" dirty="0" smtClean="0"/>
              <a:t>дијадинамичне</a:t>
            </a:r>
            <a:r>
              <a:rPr lang="en-US" sz="4000" dirty="0" smtClean="0"/>
              <a:t> </a:t>
            </a:r>
            <a:r>
              <a:rPr lang="sr-Cyrl-CS" sz="4000" dirty="0" smtClean="0"/>
              <a:t>струје</a:t>
            </a:r>
            <a:r>
              <a:rPr lang="en-US" sz="4000" dirty="0" smtClean="0"/>
              <a:t> </a:t>
            </a:r>
            <a:r>
              <a:rPr lang="sr-Cyrl-CS" sz="4000" dirty="0" smtClean="0"/>
              <a:t>на</a:t>
            </a:r>
            <a:r>
              <a:rPr lang="en-US" sz="4000" dirty="0" smtClean="0"/>
              <a:t> </a:t>
            </a:r>
            <a:r>
              <a:rPr lang="sr-Cyrl-CS" sz="4000" dirty="0" smtClean="0"/>
              <a:t>лумбосакрални</a:t>
            </a:r>
            <a:r>
              <a:rPr lang="en-US" sz="4000" dirty="0" smtClean="0"/>
              <a:t> </a:t>
            </a:r>
            <a:r>
              <a:rPr lang="sr-Cyrl-CS" sz="4000" dirty="0" smtClean="0"/>
              <a:t>део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pic>
        <p:nvPicPr>
          <p:cNvPr id="21507" name="Picture 3" descr="DSCF5606"/>
          <p:cNvPicPr>
            <a:picLocks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574800" y="1600200"/>
            <a:ext cx="5994400" cy="4495800"/>
          </a:xfr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atin typeface="Times New Roman" pitchFamily="18" charset="0"/>
                <a:cs typeface="Times New Roman" pitchFamily="18" charset="0"/>
              </a:rPr>
              <a:t>Дејства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mtClean="0">
                <a:latin typeface="Times New Roman" pitchFamily="18" charset="0"/>
                <a:cs typeface="Times New Roman" pitchFamily="18" charset="0"/>
              </a:rPr>
              <a:t>дијадинамичких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mtClean="0">
                <a:latin typeface="Times New Roman" pitchFamily="18" charset="0"/>
                <a:cs typeface="Times New Roman" pitchFamily="18" charset="0"/>
              </a:rPr>
              <a:t>струја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71588"/>
            <a:ext cx="8305800" cy="42672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sr-Latn-CS" smtClean="0"/>
          </a:p>
          <a:p>
            <a:pPr eaLnBrk="1" hangingPunct="1"/>
            <a:r>
              <a:rPr lang="sr-Cyrl-CS" smtClean="0">
                <a:latin typeface="Times New Roman" pitchFamily="18" charset="0"/>
                <a:cs typeface="Times New Roman" pitchFamily="18" charset="0"/>
              </a:rPr>
              <a:t>аналгетски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mtClean="0">
                <a:latin typeface="Times New Roman" pitchFamily="18" charset="0"/>
                <a:cs typeface="Times New Roman" pitchFamily="18" charset="0"/>
              </a:rPr>
              <a:t>спазмолитички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(CP,LP,MF)</a:t>
            </a:r>
          </a:p>
          <a:p>
            <a:pPr eaLnBrk="1" hangingPunct="1"/>
            <a:r>
              <a:rPr lang="sr-Cyrl-CS" smtClean="0">
                <a:latin typeface="Times New Roman" pitchFamily="18" charset="0"/>
                <a:cs typeface="Times New Roman" pitchFamily="18" charset="0"/>
              </a:rPr>
              <a:t>симпатиколички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(DF)</a:t>
            </a:r>
          </a:p>
          <a:p>
            <a:pPr eaLnBrk="1" hangingPunct="1"/>
            <a:r>
              <a:rPr lang="sr-Cyrl-CS" smtClean="0">
                <a:latin typeface="Times New Roman" pitchFamily="18" charset="0"/>
                <a:cs typeface="Times New Roman" pitchFamily="18" charset="0"/>
              </a:rPr>
              <a:t>трофички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(MF,CP)</a:t>
            </a:r>
          </a:p>
          <a:p>
            <a:pPr eaLnBrk="1" hangingPunct="1"/>
            <a:r>
              <a:rPr lang="sr-Cyrl-CS" smtClean="0">
                <a:latin typeface="Times New Roman" pitchFamily="18" charset="0"/>
                <a:cs typeface="Times New Roman" pitchFamily="18" charset="0"/>
              </a:rPr>
              <a:t>контракција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mtClean="0">
                <a:latin typeface="Times New Roman" pitchFamily="18" charset="0"/>
                <a:cs typeface="Times New Roman" pitchFamily="18" charset="0"/>
              </a:rPr>
              <a:t>нормално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mtClean="0">
                <a:latin typeface="Times New Roman" pitchFamily="18" charset="0"/>
                <a:cs typeface="Times New Roman" pitchFamily="18" charset="0"/>
              </a:rPr>
              <a:t>инервисаних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mtClean="0">
                <a:latin typeface="Times New Roman" pitchFamily="18" charset="0"/>
                <a:cs typeface="Times New Roman" pitchFamily="18" charset="0"/>
              </a:rPr>
              <a:t>мишића</a:t>
            </a:r>
            <a:r>
              <a:rPr lang="sr-Latn-CS" smtClean="0">
                <a:latin typeface="Times New Roman" pitchFamily="18" charset="0"/>
                <a:cs typeface="Times New Roman" pitchFamily="18" charset="0"/>
              </a:rPr>
              <a:t> (RS)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noFill/>
        </p:spPr>
        <p:txBody>
          <a:bodyPr/>
          <a:lstStyle/>
          <a:p>
            <a:pPr algn="ctr"/>
            <a:r>
              <a:rPr lang="sr-Cyrl-CS" smtClean="0">
                <a:latin typeface="YU Times New Roman" pitchFamily="18" charset="0"/>
              </a:rPr>
              <a:t>ОБЛИЦИ</a:t>
            </a:r>
            <a:r>
              <a:rPr lang="en-US" smtClean="0">
                <a:latin typeface="YU Times New Roman" pitchFamily="18" charset="0"/>
              </a:rPr>
              <a:t> </a:t>
            </a:r>
            <a:r>
              <a:rPr lang="sr-Cyrl-CS" smtClean="0">
                <a:latin typeface="YU Times New Roman" pitchFamily="18" charset="0"/>
              </a:rPr>
              <a:t>ИМПУЛСА</a:t>
            </a:r>
            <a:endParaRPr lang="en-US" smtClean="0">
              <a:latin typeface="YU Times New Roman" pitchFamily="18" charset="0"/>
            </a:endParaRPr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752600"/>
            <a:ext cx="5181600" cy="3886200"/>
          </a:xfrm>
          <a:gradFill rotWithShape="1">
            <a:gsLst>
              <a:gs pos="0">
                <a:schemeClr val="tx1">
                  <a:alpha val="11000"/>
                </a:schemeClr>
              </a:gs>
              <a:gs pos="100000">
                <a:schemeClr val="tx1">
                  <a:gamma/>
                  <a:tint val="0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pPr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правоугаони</a:t>
            </a:r>
            <a:endParaRPr lang="sr-Latn-CS" b="1" dirty="0" smtClean="0">
              <a:solidFill>
                <a:schemeClr val="bg2"/>
              </a:solidFill>
              <a:latin typeface="YU Times New Roman" pitchFamily="18" charset="0"/>
            </a:endParaRPr>
          </a:p>
          <a:p>
            <a:pPr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троугласти</a:t>
            </a:r>
            <a:endParaRPr lang="en-US" b="1" dirty="0" smtClean="0">
              <a:solidFill>
                <a:schemeClr val="bg2"/>
              </a:solidFill>
              <a:latin typeface="YU Times New Roman" pitchFamily="18" charset="0"/>
            </a:endParaRPr>
          </a:p>
          <a:p>
            <a:pPr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експоненцијални</a:t>
            </a:r>
            <a:endParaRPr lang="en-US" b="1" dirty="0" smtClean="0">
              <a:solidFill>
                <a:schemeClr val="bg2"/>
              </a:solidFill>
              <a:latin typeface="YU Times New Roman" pitchFamily="18" charset="0"/>
            </a:endParaRPr>
          </a:p>
          <a:p>
            <a:pPr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синусоидни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	</a:t>
            </a:r>
            <a:endParaRPr lang="sr-Latn-CS" b="1" dirty="0" smtClean="0">
              <a:solidFill>
                <a:schemeClr val="bg2"/>
              </a:solidFill>
              <a:latin typeface="YU Times New Roman" pitchFamily="18" charset="0"/>
            </a:endParaRPr>
          </a:p>
          <a:p>
            <a:pPr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трапезоидни</a:t>
            </a:r>
            <a:endParaRPr lang="sr-Latn-CS" b="1" dirty="0" smtClean="0">
              <a:solidFill>
                <a:schemeClr val="bg2"/>
              </a:solidFill>
              <a:latin typeface="YU Times New Roman" pitchFamily="18" charset="0"/>
            </a:endParaRPr>
          </a:p>
          <a:p>
            <a:pPr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комбиновани</a:t>
            </a:r>
            <a:endParaRPr lang="en-US" b="1" dirty="0" smtClean="0">
              <a:solidFill>
                <a:schemeClr val="bg2"/>
              </a:solidFill>
              <a:latin typeface="YU Times New Roman" pitchFamily="18" charset="0"/>
            </a:endParaRPr>
          </a:p>
          <a:p>
            <a:pPr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Треагернове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струје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	</a:t>
            </a:r>
            <a:endParaRPr lang="sr-Latn-CS" b="1" dirty="0" smtClean="0">
              <a:solidFill>
                <a:schemeClr val="bg2"/>
              </a:solidFill>
              <a:latin typeface="YU Times New Roman" pitchFamily="18" charset="0"/>
            </a:endParaRPr>
          </a:p>
          <a:p>
            <a:pPr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руска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стимулација</a:t>
            </a:r>
            <a:endParaRPr lang="sr-Latn-CS" b="1" dirty="0" smtClean="0">
              <a:solidFill>
                <a:schemeClr val="bg2"/>
              </a:solidFill>
              <a:latin typeface="YU Times New Roman" pitchFamily="18" charset="0"/>
            </a:endParaRPr>
          </a:p>
        </p:txBody>
      </p:sp>
      <p:pic>
        <p:nvPicPr>
          <p:cNvPr id="717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2649538"/>
            <a:ext cx="4953000" cy="19351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228600" y="1447800"/>
            <a:ext cx="762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1963" indent="-461963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sr-Cyrl-CS" b="1" dirty="0">
                <a:latin typeface="YU Times New Roman" pitchFamily="18" charset="0"/>
              </a:rPr>
              <a:t>Импулси</a:t>
            </a:r>
            <a:r>
              <a:rPr lang="en-US" b="1" dirty="0">
                <a:latin typeface="YU Times New Roman" pitchFamily="18" charset="0"/>
              </a:rPr>
              <a:t> </a:t>
            </a:r>
            <a:r>
              <a:rPr lang="sr-Cyrl-CS" b="1" dirty="0">
                <a:latin typeface="YU Times New Roman" pitchFamily="18" charset="0"/>
              </a:rPr>
              <a:t>до</a:t>
            </a:r>
            <a:r>
              <a:rPr lang="en-US" b="1" dirty="0">
                <a:latin typeface="YU Times New Roman" pitchFamily="18" charset="0"/>
              </a:rPr>
              <a:t> 5 </a:t>
            </a:r>
            <a:r>
              <a:rPr lang="sr-Latn-CS" b="1" dirty="0">
                <a:latin typeface="YU Times New Roman" pitchFamily="18" charset="0"/>
              </a:rPr>
              <a:t>Hz</a:t>
            </a:r>
            <a:r>
              <a:rPr lang="en-US" b="1" dirty="0">
                <a:latin typeface="YU Times New Roman" pitchFamily="18" charset="0"/>
              </a:rPr>
              <a:t> – </a:t>
            </a:r>
            <a:r>
              <a:rPr lang="sr-Cyrl-CS" b="1" dirty="0">
                <a:latin typeface="YU Times New Roman" pitchFamily="18" charset="0"/>
              </a:rPr>
              <a:t>појединачне</a:t>
            </a:r>
            <a:r>
              <a:rPr lang="en-US" b="1" dirty="0">
                <a:latin typeface="YU Times New Roman" pitchFamily="18" charset="0"/>
              </a:rPr>
              <a:t> </a:t>
            </a:r>
            <a:r>
              <a:rPr lang="sr-Cyrl-CS" b="1" dirty="0">
                <a:latin typeface="YU Times New Roman" pitchFamily="18" charset="0"/>
              </a:rPr>
              <a:t>контракције</a:t>
            </a:r>
            <a:endParaRPr lang="en-US" b="1" dirty="0">
              <a:latin typeface="YU Times New Roman" pitchFamily="18" charset="0"/>
            </a:endParaRPr>
          </a:p>
          <a:p>
            <a:pPr marL="461963" indent="-461963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sr-Cyrl-CS" b="1" dirty="0">
                <a:latin typeface="YU Times New Roman" pitchFamily="18" charset="0"/>
              </a:rPr>
              <a:t>Импулси</a:t>
            </a:r>
            <a:r>
              <a:rPr lang="en-US" b="1" dirty="0">
                <a:latin typeface="YU Times New Roman" pitchFamily="18" charset="0"/>
              </a:rPr>
              <a:t> 6 </a:t>
            </a:r>
            <a:r>
              <a:rPr lang="sr-Cyrl-CS" b="1" dirty="0">
                <a:latin typeface="YU Times New Roman" pitchFamily="18" charset="0"/>
              </a:rPr>
              <a:t>до</a:t>
            </a:r>
            <a:r>
              <a:rPr lang="en-US" b="1" dirty="0">
                <a:latin typeface="YU Times New Roman" pitchFamily="18" charset="0"/>
              </a:rPr>
              <a:t> 20 </a:t>
            </a:r>
            <a:r>
              <a:rPr lang="sr-Latn-CS" b="1" dirty="0">
                <a:latin typeface="YU Times New Roman" pitchFamily="18" charset="0"/>
              </a:rPr>
              <a:t>Hz</a:t>
            </a:r>
            <a:r>
              <a:rPr lang="en-US" b="1" dirty="0">
                <a:latin typeface="YU Times New Roman" pitchFamily="18" charset="0"/>
              </a:rPr>
              <a:t> – </a:t>
            </a:r>
            <a:r>
              <a:rPr lang="sr-Cyrl-CS" b="1" dirty="0">
                <a:latin typeface="YU Times New Roman" pitchFamily="18" charset="0"/>
              </a:rPr>
              <a:t>зупчасти</a:t>
            </a:r>
            <a:r>
              <a:rPr lang="en-US" b="1" dirty="0">
                <a:latin typeface="YU Times New Roman" pitchFamily="18" charset="0"/>
              </a:rPr>
              <a:t> </a:t>
            </a:r>
            <a:r>
              <a:rPr lang="sr-Cyrl-CS" b="1" dirty="0">
                <a:latin typeface="YU Times New Roman" pitchFamily="18" charset="0"/>
              </a:rPr>
              <a:t>тетанус</a:t>
            </a:r>
            <a:endParaRPr lang="en-US" b="1" dirty="0">
              <a:latin typeface="YU Times New Roman" pitchFamily="18" charset="0"/>
            </a:endParaRPr>
          </a:p>
          <a:p>
            <a:pPr marL="461963" indent="-461963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sr-Cyrl-CS" b="1" dirty="0">
                <a:latin typeface="YU Times New Roman" pitchFamily="18" charset="0"/>
              </a:rPr>
              <a:t>Импулси</a:t>
            </a:r>
            <a:r>
              <a:rPr lang="en-US" b="1" dirty="0">
                <a:latin typeface="YU Times New Roman" pitchFamily="18" charset="0"/>
              </a:rPr>
              <a:t> </a:t>
            </a:r>
            <a:r>
              <a:rPr lang="sr-Cyrl-CS" b="1" dirty="0">
                <a:latin typeface="YU Times New Roman" pitchFamily="18" charset="0"/>
              </a:rPr>
              <a:t>преко</a:t>
            </a:r>
            <a:r>
              <a:rPr lang="en-US" b="1" dirty="0">
                <a:latin typeface="YU Times New Roman" pitchFamily="18" charset="0"/>
              </a:rPr>
              <a:t> 30 </a:t>
            </a:r>
            <a:r>
              <a:rPr lang="sr-Latn-CS" b="1" dirty="0">
                <a:latin typeface="YU Times New Roman" pitchFamily="18" charset="0"/>
              </a:rPr>
              <a:t>Hz</a:t>
            </a:r>
            <a:r>
              <a:rPr lang="en-US" b="1" dirty="0">
                <a:latin typeface="YU Times New Roman" pitchFamily="18" charset="0"/>
              </a:rPr>
              <a:t> – </a:t>
            </a:r>
            <a:r>
              <a:rPr lang="sr-Cyrl-CS" b="1" dirty="0">
                <a:latin typeface="YU Times New Roman" pitchFamily="18" charset="0"/>
              </a:rPr>
              <a:t>потпуни</a:t>
            </a:r>
            <a:r>
              <a:rPr lang="en-US" b="1" dirty="0">
                <a:latin typeface="YU Times New Roman" pitchFamily="18" charset="0"/>
              </a:rPr>
              <a:t> </a:t>
            </a:r>
            <a:r>
              <a:rPr lang="sr-Cyrl-CS" b="1" dirty="0">
                <a:latin typeface="YU Times New Roman" pitchFamily="18" charset="0"/>
              </a:rPr>
              <a:t>тетанус</a:t>
            </a:r>
            <a:endParaRPr lang="en-US" b="1" dirty="0">
              <a:latin typeface="YU Times New Roman" pitchFamily="18" charset="0"/>
            </a:endParaRPr>
          </a:p>
          <a:p>
            <a:pPr marL="461963" indent="-461963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en-US" b="1" dirty="0">
              <a:latin typeface="YU Times New Roman" pitchFamily="18" charset="0"/>
            </a:endParaRPr>
          </a:p>
          <a:p>
            <a:pPr marL="461963" indent="-461963"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b="1" dirty="0">
                <a:latin typeface="YU Times New Roman" pitchFamily="18" charset="0"/>
              </a:rPr>
              <a:t>Акомодација</a:t>
            </a:r>
            <a:endParaRPr lang="en-US" b="1" dirty="0">
              <a:latin typeface="YU Times New Roman" pitchFamily="18" charset="0"/>
            </a:endParaRPr>
          </a:p>
          <a:p>
            <a:pPr marL="461963" indent="-461963"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b="1" dirty="0">
                <a:latin typeface="YU Times New Roman" pitchFamily="18" charset="0"/>
              </a:rPr>
              <a:t>Модулација</a:t>
            </a:r>
            <a:endParaRPr lang="en-US" b="1" dirty="0">
              <a:latin typeface="YU Times New Roman" pitchFamily="18" charset="0"/>
            </a:endParaRPr>
          </a:p>
          <a:p>
            <a:pPr marL="461963" indent="-461963"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b="1" dirty="0">
                <a:latin typeface="YU Times New Roman" pitchFamily="18" charset="0"/>
              </a:rPr>
              <a:t>Фреквенција</a:t>
            </a:r>
            <a:r>
              <a:rPr lang="en-US" b="1" dirty="0">
                <a:latin typeface="YU Times New Roman" pitchFamily="18" charset="0"/>
              </a:rPr>
              <a:t> </a:t>
            </a:r>
            <a:r>
              <a:rPr lang="sr-Cyrl-CS" b="1" dirty="0">
                <a:latin typeface="YU Times New Roman" pitchFamily="18" charset="0"/>
              </a:rPr>
              <a:t>модулације</a:t>
            </a:r>
            <a:endParaRPr lang="en-US" b="1" dirty="0">
              <a:latin typeface="YU Times New Roman" pitchFamily="18" charset="0"/>
            </a:endParaRPr>
          </a:p>
          <a:p>
            <a:pPr marL="461963" indent="-461963"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b="1" dirty="0">
                <a:latin typeface="YU Times New Roman" pitchFamily="18" charset="0"/>
              </a:rPr>
              <a:t>Моторна</a:t>
            </a:r>
            <a:r>
              <a:rPr lang="en-US" b="1" dirty="0">
                <a:latin typeface="YU Times New Roman" pitchFamily="18" charset="0"/>
              </a:rPr>
              <a:t> </a:t>
            </a:r>
            <a:r>
              <a:rPr lang="sr-Cyrl-CS" b="1" dirty="0">
                <a:latin typeface="YU Times New Roman" pitchFamily="18" charset="0"/>
              </a:rPr>
              <a:t>тачка</a:t>
            </a:r>
            <a:r>
              <a:rPr lang="en-US" b="1" dirty="0">
                <a:latin typeface="YU Times New Roman" pitchFamily="18" charset="0"/>
              </a:rPr>
              <a:t> </a:t>
            </a:r>
            <a:r>
              <a:rPr lang="sr-Cyrl-CS" b="1" dirty="0">
                <a:latin typeface="YU Times New Roman" pitchFamily="18" charset="0"/>
              </a:rPr>
              <a:t>мишића</a:t>
            </a:r>
            <a:endParaRPr lang="en-US" b="1" dirty="0">
              <a:latin typeface="YU Times New Roman" pitchFamily="18" charset="0"/>
            </a:endParaRPr>
          </a:p>
          <a:p>
            <a:pPr marL="461963" indent="-461963">
              <a:spcBef>
                <a:spcPct val="20000"/>
              </a:spcBef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b="1" dirty="0">
                <a:latin typeface="YU Times New Roman" pitchFamily="18" charset="0"/>
              </a:rPr>
              <a:t>Моторна</a:t>
            </a:r>
            <a:r>
              <a:rPr lang="en-US" b="1" dirty="0">
                <a:latin typeface="YU Times New Roman" pitchFamily="18" charset="0"/>
              </a:rPr>
              <a:t> </a:t>
            </a:r>
            <a:r>
              <a:rPr lang="sr-Cyrl-CS" b="1" dirty="0">
                <a:latin typeface="YU Times New Roman" pitchFamily="18" charset="0"/>
              </a:rPr>
              <a:t>тачка</a:t>
            </a:r>
            <a:r>
              <a:rPr lang="en-US" b="1" dirty="0">
                <a:latin typeface="YU Times New Roman" pitchFamily="18" charset="0"/>
              </a:rPr>
              <a:t> </a:t>
            </a:r>
            <a:r>
              <a:rPr lang="sr-Cyrl-CS" b="1" dirty="0">
                <a:latin typeface="YU Times New Roman" pitchFamily="18" charset="0"/>
              </a:rPr>
              <a:t>нерва</a:t>
            </a:r>
            <a:endParaRPr lang="en-US" b="1" dirty="0">
              <a:latin typeface="YU Times New Roman" pitchFamily="18" charset="0"/>
            </a:endParaRPr>
          </a:p>
        </p:txBody>
      </p:sp>
      <p:pic>
        <p:nvPicPr>
          <p:cNvPr id="8195" name="Picture 7" descr="elektrostimulaci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4038600"/>
            <a:ext cx="4776787" cy="2267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3400" y="457200"/>
            <a:ext cx="8305800" cy="1066800"/>
          </a:xfrm>
          <a:noFill/>
        </p:spPr>
        <p:txBody>
          <a:bodyPr/>
          <a:lstStyle/>
          <a:p>
            <a:pPr>
              <a:buClr>
                <a:schemeClr val="hlink"/>
              </a:buClr>
              <a:buFontTx/>
              <a:buNone/>
            </a:pPr>
            <a:r>
              <a:rPr lang="sr-Cyrl-CS" sz="2800" b="1" dirty="0" smtClean="0">
                <a:solidFill>
                  <a:schemeClr val="bg2"/>
                </a:solidFill>
                <a:latin typeface="YU Times New Roman" pitchFamily="18" charset="0"/>
              </a:rPr>
              <a:t>ЕС</a:t>
            </a:r>
            <a:r>
              <a:rPr lang="en-US" sz="2800" b="1" dirty="0" smtClean="0">
                <a:solidFill>
                  <a:schemeClr val="bg2"/>
                </a:solidFill>
                <a:latin typeface="YU Times New Roman" pitchFamily="18" charset="0"/>
              </a:rPr>
              <a:t> – </a:t>
            </a:r>
            <a:r>
              <a:rPr lang="sr-Cyrl-CS" sz="2800" b="1" dirty="0" smtClean="0">
                <a:solidFill>
                  <a:schemeClr val="bg2"/>
                </a:solidFill>
                <a:latin typeface="YU Times New Roman" pitchFamily="18" charset="0"/>
              </a:rPr>
              <a:t>поступак</a:t>
            </a:r>
            <a:r>
              <a:rPr lang="en-US" sz="28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800" b="1" dirty="0" smtClean="0">
                <a:solidFill>
                  <a:schemeClr val="bg2"/>
                </a:solidFill>
                <a:latin typeface="YU Times New Roman" pitchFamily="18" charset="0"/>
              </a:rPr>
              <a:t>изазивања</a:t>
            </a:r>
            <a:r>
              <a:rPr lang="en-US" sz="28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800" b="1" dirty="0" smtClean="0">
                <a:solidFill>
                  <a:schemeClr val="bg2"/>
                </a:solidFill>
                <a:latin typeface="YU Times New Roman" pitchFamily="18" charset="0"/>
              </a:rPr>
              <a:t>мишићне</a:t>
            </a:r>
            <a:r>
              <a:rPr lang="en-US" sz="28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800" b="1" dirty="0" smtClean="0">
                <a:solidFill>
                  <a:schemeClr val="bg2"/>
                </a:solidFill>
                <a:latin typeface="YU Times New Roman" pitchFamily="18" charset="0"/>
              </a:rPr>
              <a:t>контракције</a:t>
            </a:r>
            <a:r>
              <a:rPr lang="en-US" sz="28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800" b="1" dirty="0" smtClean="0">
                <a:solidFill>
                  <a:schemeClr val="bg2"/>
                </a:solidFill>
                <a:latin typeface="YU Times New Roman" pitchFamily="18" charset="0"/>
              </a:rPr>
              <a:t>применом</a:t>
            </a:r>
            <a:r>
              <a:rPr lang="en-US" sz="28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800" b="1" dirty="0" smtClean="0">
                <a:solidFill>
                  <a:schemeClr val="bg2"/>
                </a:solidFill>
                <a:latin typeface="YU Times New Roman" pitchFamily="18" charset="0"/>
              </a:rPr>
              <a:t>електричне</a:t>
            </a:r>
            <a:r>
              <a:rPr lang="en-US" sz="28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800" b="1" dirty="0" smtClean="0">
                <a:solidFill>
                  <a:schemeClr val="bg2"/>
                </a:solidFill>
                <a:latin typeface="YU Times New Roman" pitchFamily="18" charset="0"/>
              </a:rPr>
              <a:t>дражи</a:t>
            </a:r>
            <a:endParaRPr lang="en-US" sz="2800" b="1" dirty="0" smtClean="0">
              <a:solidFill>
                <a:schemeClr val="bg2"/>
              </a:solidFill>
              <a:latin typeface="YU Times New Roman" pitchFamily="18" charset="0"/>
            </a:endParaRPr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381000" y="1752600"/>
            <a:ext cx="8610600" cy="4038600"/>
          </a:xfrm>
          <a:prstGeom prst="rect">
            <a:avLst/>
          </a:prstGeom>
          <a:gradFill rotWithShape="1">
            <a:gsLst>
              <a:gs pos="0">
                <a:srgbClr val="FFFFFF">
                  <a:alpha val="10999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1313" indent="-341313">
              <a:spcBef>
                <a:spcPct val="20000"/>
              </a:spcBef>
              <a:buClr>
                <a:srgbClr val="A50021"/>
              </a:buClr>
              <a:buFont typeface="Arial" pitchFamily="34" charset="0"/>
              <a:buChar char="•"/>
            </a:pPr>
            <a:r>
              <a:rPr lang="sr-Cyrl-CS" sz="3200" b="1" dirty="0" smtClean="0">
                <a:solidFill>
                  <a:schemeClr val="bg2"/>
                </a:solidFill>
                <a:latin typeface="YU Times New Roman" pitchFamily="18" charset="0"/>
              </a:rPr>
              <a:t> контракција</a:t>
            </a:r>
            <a:r>
              <a:rPr lang="en-US" sz="32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>
                <a:solidFill>
                  <a:schemeClr val="bg2"/>
                </a:solidFill>
                <a:latin typeface="YU Times New Roman" pitchFamily="18" charset="0"/>
              </a:rPr>
              <a:t>је</a:t>
            </a:r>
            <a:r>
              <a:rPr lang="en-US" sz="32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 smtClean="0">
                <a:solidFill>
                  <a:schemeClr val="bg2"/>
                </a:solidFill>
                <a:latin typeface="YU Times New Roman" pitchFamily="18" charset="0"/>
              </a:rPr>
              <a:t>изолована</a:t>
            </a:r>
            <a:r>
              <a:rPr lang="sr-Cyrl-CS" sz="32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 smtClean="0">
                <a:solidFill>
                  <a:schemeClr val="bg2"/>
                </a:solidFill>
                <a:latin typeface="YU Times New Roman" pitchFamily="18" charset="0"/>
              </a:rPr>
              <a:t>(код кинезитерапије није)</a:t>
            </a:r>
          </a:p>
          <a:p>
            <a:pPr marL="341313" indent="-341313">
              <a:spcBef>
                <a:spcPct val="20000"/>
              </a:spcBef>
              <a:buClr>
                <a:srgbClr val="A50021"/>
              </a:buClr>
              <a:buFont typeface="Arial" pitchFamily="34" charset="0"/>
              <a:buChar char="•"/>
            </a:pPr>
            <a:r>
              <a:rPr lang="sr-Cyrl-CS" sz="3200" b="1" dirty="0" smtClean="0">
                <a:solidFill>
                  <a:schemeClr val="bg2"/>
                </a:solidFill>
                <a:latin typeface="YU Times New Roman" pitchFamily="18" charset="0"/>
              </a:rPr>
              <a:t>Спречава</a:t>
            </a:r>
            <a:r>
              <a:rPr lang="en-US" sz="32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>
                <a:solidFill>
                  <a:schemeClr val="bg2"/>
                </a:solidFill>
                <a:latin typeface="YU Times New Roman" pitchFamily="18" charset="0"/>
              </a:rPr>
              <a:t>пропадање</a:t>
            </a:r>
            <a:r>
              <a:rPr lang="en-US" sz="32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>
                <a:solidFill>
                  <a:schemeClr val="bg2"/>
                </a:solidFill>
                <a:latin typeface="YU Times New Roman" pitchFamily="18" charset="0"/>
              </a:rPr>
              <a:t>мишића</a:t>
            </a:r>
            <a:r>
              <a:rPr lang="en-US" sz="32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>
                <a:solidFill>
                  <a:schemeClr val="bg2"/>
                </a:solidFill>
                <a:latin typeface="YU Times New Roman" pitchFamily="18" charset="0"/>
              </a:rPr>
              <a:t>док</a:t>
            </a:r>
            <a:r>
              <a:rPr lang="en-US" sz="32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>
                <a:solidFill>
                  <a:schemeClr val="bg2"/>
                </a:solidFill>
                <a:latin typeface="YU Times New Roman" pitchFamily="18" charset="0"/>
              </a:rPr>
              <a:t>не</a:t>
            </a:r>
            <a:r>
              <a:rPr lang="en-US" sz="32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>
                <a:solidFill>
                  <a:schemeClr val="bg2"/>
                </a:solidFill>
                <a:latin typeface="YU Times New Roman" pitchFamily="18" charset="0"/>
              </a:rPr>
              <a:t>дође</a:t>
            </a:r>
            <a:r>
              <a:rPr lang="en-US" sz="32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>
                <a:solidFill>
                  <a:schemeClr val="bg2"/>
                </a:solidFill>
                <a:latin typeface="YU Times New Roman" pitchFamily="18" charset="0"/>
              </a:rPr>
              <a:t>до</a:t>
            </a:r>
            <a:r>
              <a:rPr lang="en-US" sz="32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>
                <a:solidFill>
                  <a:schemeClr val="bg2"/>
                </a:solidFill>
                <a:latin typeface="YU Times New Roman" pitchFamily="18" charset="0"/>
              </a:rPr>
              <a:t>опоравка</a:t>
            </a:r>
            <a:r>
              <a:rPr lang="en-US" sz="32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>
                <a:solidFill>
                  <a:schemeClr val="bg2"/>
                </a:solidFill>
                <a:latin typeface="YU Times New Roman" pitchFamily="18" charset="0"/>
              </a:rPr>
              <a:t>ПМН</a:t>
            </a:r>
            <a:r>
              <a:rPr lang="en-US" sz="3200" b="1" dirty="0">
                <a:solidFill>
                  <a:schemeClr val="bg2"/>
                </a:solidFill>
                <a:latin typeface="YU Times New Roman" pitchFamily="18" charset="0"/>
              </a:rPr>
              <a:t> (</a:t>
            </a:r>
            <a:r>
              <a:rPr lang="en-US" sz="3200" b="1" dirty="0" smtClean="0">
                <a:solidFill>
                  <a:schemeClr val="bg2"/>
                </a:solidFill>
                <a:latin typeface="YU Times New Roman" pitchFamily="18" charset="0"/>
              </a:rPr>
              <a:t>1mm </a:t>
            </a:r>
            <a:r>
              <a:rPr lang="en-US" sz="3200" b="1" dirty="0">
                <a:solidFill>
                  <a:schemeClr val="bg2"/>
                </a:solidFill>
                <a:latin typeface="YU Times New Roman" pitchFamily="18" charset="0"/>
              </a:rPr>
              <a:t>/ </a:t>
            </a:r>
            <a:r>
              <a:rPr lang="en-US" sz="3200" b="1" dirty="0" smtClean="0">
                <a:solidFill>
                  <a:schemeClr val="bg2"/>
                </a:solidFill>
                <a:latin typeface="YU Times New Roman" pitchFamily="18" charset="0"/>
              </a:rPr>
              <a:t>24h); </a:t>
            </a:r>
            <a:r>
              <a:rPr lang="sr-Cyrl-CS" sz="3200" b="1" dirty="0">
                <a:solidFill>
                  <a:schemeClr val="bg2"/>
                </a:solidFill>
                <a:latin typeface="YU Times New Roman" pitchFamily="18" charset="0"/>
              </a:rPr>
              <a:t>атрофију</a:t>
            </a:r>
            <a:r>
              <a:rPr lang="en-US" sz="32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>
                <a:solidFill>
                  <a:schemeClr val="bg2"/>
                </a:solidFill>
                <a:latin typeface="YU Times New Roman" pitchFamily="18" charset="0"/>
              </a:rPr>
              <a:t>и</a:t>
            </a:r>
            <a:r>
              <a:rPr lang="en-US" sz="32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>
                <a:solidFill>
                  <a:schemeClr val="bg2"/>
                </a:solidFill>
                <a:latin typeface="YU Times New Roman" pitchFamily="18" charset="0"/>
              </a:rPr>
              <a:t>замену</a:t>
            </a:r>
            <a:r>
              <a:rPr lang="en-US" sz="32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>
                <a:solidFill>
                  <a:schemeClr val="bg2"/>
                </a:solidFill>
                <a:latin typeface="YU Times New Roman" pitchFamily="18" charset="0"/>
              </a:rPr>
              <a:t>везивним</a:t>
            </a:r>
            <a:r>
              <a:rPr lang="en-US" sz="32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 smtClean="0">
                <a:solidFill>
                  <a:schemeClr val="bg2"/>
                </a:solidFill>
                <a:latin typeface="YU Times New Roman" pitchFamily="18" charset="0"/>
              </a:rPr>
              <a:t>ткивом</a:t>
            </a:r>
          </a:p>
          <a:p>
            <a:pPr marL="341313" indent="-341313">
              <a:spcBef>
                <a:spcPct val="20000"/>
              </a:spcBef>
              <a:buClr>
                <a:srgbClr val="A50021"/>
              </a:buClr>
              <a:buFont typeface="Arial" pitchFamily="34" charset="0"/>
              <a:buChar char="•"/>
            </a:pPr>
            <a:r>
              <a:rPr lang="sr-Cyrl-CS" sz="3200" b="1" dirty="0" smtClean="0">
                <a:solidFill>
                  <a:schemeClr val="bg2"/>
                </a:solidFill>
                <a:latin typeface="YU Times New Roman" pitchFamily="18" charset="0"/>
              </a:rPr>
              <a:t>Дражење</a:t>
            </a:r>
            <a:r>
              <a:rPr lang="en-US" sz="32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>
                <a:solidFill>
                  <a:schemeClr val="bg2"/>
                </a:solidFill>
                <a:latin typeface="YU Times New Roman" pitchFamily="18" charset="0"/>
              </a:rPr>
              <a:t>троуглим</a:t>
            </a:r>
            <a:r>
              <a:rPr lang="en-US" sz="32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>
                <a:solidFill>
                  <a:schemeClr val="bg2"/>
                </a:solidFill>
                <a:latin typeface="YU Times New Roman" pitchFamily="18" charset="0"/>
              </a:rPr>
              <a:t>импулсима</a:t>
            </a:r>
            <a:r>
              <a:rPr lang="en-US" sz="32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>
                <a:solidFill>
                  <a:schemeClr val="bg2"/>
                </a:solidFill>
                <a:latin typeface="YU Times New Roman" pitchFamily="18" charset="0"/>
              </a:rPr>
              <a:t>је</a:t>
            </a:r>
            <a:r>
              <a:rPr lang="en-US" sz="32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>
                <a:solidFill>
                  <a:srgbClr val="A50021"/>
                </a:solidFill>
                <a:latin typeface="YU Times New Roman" pitchFamily="18" charset="0"/>
              </a:rPr>
              <a:t>безболно</a:t>
            </a:r>
            <a:r>
              <a:rPr lang="en-US" sz="3200" b="1" dirty="0">
                <a:solidFill>
                  <a:srgbClr val="A50021"/>
                </a:solidFill>
                <a:latin typeface="YU Times New Roman" pitchFamily="18" charset="0"/>
              </a:rPr>
              <a:t> </a:t>
            </a:r>
            <a:r>
              <a:rPr lang="sr-Cyrl-CS" sz="3200" b="1" dirty="0">
                <a:solidFill>
                  <a:srgbClr val="A50021"/>
                </a:solidFill>
                <a:latin typeface="YU Times New Roman" pitchFamily="18" charset="0"/>
              </a:rPr>
              <a:t>и</a:t>
            </a:r>
            <a:r>
              <a:rPr lang="en-US" sz="3200" b="1" dirty="0">
                <a:solidFill>
                  <a:srgbClr val="A50021"/>
                </a:solidFill>
                <a:latin typeface="YU Times New Roman" pitchFamily="18" charset="0"/>
              </a:rPr>
              <a:t> </a:t>
            </a:r>
            <a:r>
              <a:rPr lang="sr-Cyrl-CS" sz="3200" b="1" dirty="0">
                <a:solidFill>
                  <a:srgbClr val="A50021"/>
                </a:solidFill>
                <a:latin typeface="YU Times New Roman" pitchFamily="18" charset="0"/>
              </a:rPr>
              <a:t>селективно</a:t>
            </a:r>
            <a:r>
              <a:rPr lang="en-US" sz="32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>
                <a:solidFill>
                  <a:schemeClr val="bg2"/>
                </a:solidFill>
                <a:latin typeface="YU Times New Roman" pitchFamily="18" charset="0"/>
              </a:rPr>
              <a:t>за</a:t>
            </a:r>
            <a:r>
              <a:rPr lang="en-US" sz="32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>
                <a:solidFill>
                  <a:schemeClr val="bg2"/>
                </a:solidFill>
                <a:latin typeface="YU Times New Roman" pitchFamily="18" charset="0"/>
              </a:rPr>
              <a:t>разлику</a:t>
            </a:r>
            <a:r>
              <a:rPr lang="en-US" sz="32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>
                <a:solidFill>
                  <a:schemeClr val="bg2"/>
                </a:solidFill>
                <a:latin typeface="YU Times New Roman" pitchFamily="18" charset="0"/>
              </a:rPr>
              <a:t>од</a:t>
            </a:r>
            <a:r>
              <a:rPr lang="en-US" sz="3200" b="1" dirty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3200" b="1" dirty="0">
                <a:solidFill>
                  <a:schemeClr val="bg2"/>
                </a:solidFill>
                <a:latin typeface="YU Times New Roman" pitchFamily="18" charset="0"/>
              </a:rPr>
              <a:t>дражења </a:t>
            </a:r>
            <a:r>
              <a:rPr lang="sr-Cyrl-CS" sz="3200" b="1" dirty="0" smtClean="0">
                <a:solidFill>
                  <a:schemeClr val="bg2"/>
                </a:solidFill>
                <a:latin typeface="YU Times New Roman" pitchFamily="18" charset="0"/>
              </a:rPr>
              <a:t>четвороуглим импулсима</a:t>
            </a:r>
            <a:endParaRPr lang="en-US" sz="3200" b="1" dirty="0">
              <a:solidFill>
                <a:schemeClr val="bg2"/>
              </a:solidFill>
              <a:latin typeface="YU 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Електростимулација користи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1313" indent="-341313">
              <a:buClr>
                <a:srgbClr val="A50021"/>
              </a:buClr>
              <a:buNone/>
            </a:pP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1.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експоненцијалне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 (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Ко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w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а</a:t>
            </a:r>
            <a:r>
              <a:rPr lang="en-US" b="1" dirty="0" err="1" smtClean="0">
                <a:solidFill>
                  <a:schemeClr val="bg2"/>
                </a:solidFill>
                <a:latin typeface="YU Times New Roman" pitchFamily="18" charset="0"/>
              </a:rPr>
              <a:t>rchik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) 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троугле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импулсе</a:t>
            </a:r>
            <a:endParaRPr lang="en-US" b="1" dirty="0" smtClean="0">
              <a:solidFill>
                <a:schemeClr val="bg2"/>
              </a:solidFill>
              <a:latin typeface="YU Times New Roman" pitchFamily="18" charset="0"/>
            </a:endParaRPr>
          </a:p>
          <a:p>
            <a:pPr marL="341313" indent="-341313">
              <a:buClr>
                <a:srgbClr val="A50021"/>
              </a:buClr>
              <a:buNone/>
            </a:pP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2.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четвороугле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импулсе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: 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у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ЕД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и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лакшим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денервацијама</a:t>
            </a:r>
          </a:p>
          <a:p>
            <a:pPr marL="341313" indent="-341313">
              <a:buClr>
                <a:srgbClr val="A50021"/>
              </a:buClr>
              <a:buNone/>
            </a:pP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3. ДДС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 : 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РС</a:t>
            </a:r>
            <a:endParaRPr lang="en-US" b="1" dirty="0" smtClean="0">
              <a:solidFill>
                <a:schemeClr val="bg2"/>
              </a:solidFill>
              <a:latin typeface="YU Times New Roman" pitchFamily="18" charset="0"/>
            </a:endParaRPr>
          </a:p>
          <a:p>
            <a:pPr marL="341313" indent="-341313">
              <a:buClr>
                <a:srgbClr val="A50021"/>
              </a:buClr>
              <a:buNone/>
            </a:pP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4. ИФС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 фреквенције 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0 – 10 </a:t>
            </a:r>
            <a:r>
              <a:rPr lang="sr-Latn-CS" b="1" dirty="0" smtClean="0">
                <a:solidFill>
                  <a:schemeClr val="bg2"/>
                </a:solidFill>
                <a:latin typeface="YU Times New Roman" pitchFamily="18" charset="0"/>
              </a:rPr>
              <a:t>Hz</a:t>
            </a:r>
            <a:endParaRPr lang="en-US" b="1" dirty="0" smtClean="0">
              <a:solidFill>
                <a:schemeClr val="bg2"/>
              </a:solidFill>
              <a:latin typeface="YU Times New Roman" pitchFamily="18" charset="0"/>
            </a:endParaRPr>
          </a:p>
          <a:p>
            <a:pPr marL="341313" indent="-341313">
              <a:buClr>
                <a:srgbClr val="A50021"/>
              </a:buClr>
              <a:buNone/>
            </a:pP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5. модулисане</a:t>
            </a:r>
            <a:r>
              <a:rPr lang="en-US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b="1" dirty="0" smtClean="0">
                <a:solidFill>
                  <a:schemeClr val="bg2"/>
                </a:solidFill>
                <a:latin typeface="YU Times New Roman" pitchFamily="18" charset="0"/>
              </a:rPr>
              <a:t>струје</a:t>
            </a:r>
            <a:endParaRPr lang="en-US" b="1" dirty="0" smtClean="0">
              <a:solidFill>
                <a:schemeClr val="bg2"/>
              </a:solidFill>
              <a:latin typeface="YU 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noFill/>
        </p:spPr>
        <p:txBody>
          <a:bodyPr/>
          <a:lstStyle/>
          <a:p>
            <a:pPr algn="ctr"/>
            <a:r>
              <a:rPr lang="sr-Cyrl-CS" smtClean="0">
                <a:latin typeface="YU Times New Roman" pitchFamily="18" charset="0"/>
              </a:rPr>
              <a:t>ЕКСПОНЕНЦИЈАЛНЕ</a:t>
            </a:r>
            <a:r>
              <a:rPr lang="en-US" smtClean="0">
                <a:latin typeface="YU Times New Roman" pitchFamily="18" charset="0"/>
              </a:rPr>
              <a:t> </a:t>
            </a:r>
            <a:r>
              <a:rPr lang="sr-Cyrl-CS" smtClean="0">
                <a:latin typeface="YU Times New Roman" pitchFamily="18" charset="0"/>
              </a:rPr>
              <a:t>СТРУЈЕ</a:t>
            </a:r>
            <a:r>
              <a:rPr lang="en-US" smtClean="0">
                <a:latin typeface="YU Times New Roman" pitchFamily="18" charset="0"/>
              </a:rPr>
              <a:t/>
            </a:r>
            <a:br>
              <a:rPr lang="en-US" smtClean="0">
                <a:latin typeface="YU Times New Roman" pitchFamily="18" charset="0"/>
              </a:rPr>
            </a:br>
            <a:endParaRPr lang="en-US" smtClean="0">
              <a:latin typeface="YU Times New Roman" pitchFamily="18" charset="0"/>
            </a:endParaRPr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524000"/>
            <a:ext cx="4495800" cy="5105400"/>
          </a:xfrm>
          <a:gradFill rotWithShape="1">
            <a:gsLst>
              <a:gs pos="0">
                <a:schemeClr val="tx1">
                  <a:alpha val="8000"/>
                </a:schemeClr>
              </a:gs>
              <a:gs pos="100000">
                <a:schemeClr val="tx1">
                  <a:gamma/>
                  <a:tint val="18039"/>
                  <a:invGamma/>
                </a:schemeClr>
              </a:gs>
            </a:gsLst>
            <a:lin ang="5400000" scaled="1"/>
          </a:gradFill>
        </p:spPr>
        <p:txBody>
          <a:bodyPr/>
          <a:lstStyle/>
          <a:p>
            <a:pPr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400" b="1" dirty="0" smtClean="0">
                <a:solidFill>
                  <a:schemeClr val="bg2"/>
                </a:solidFill>
                <a:latin typeface="YU Times New Roman" pitchFamily="18" charset="0"/>
              </a:rPr>
              <a:t>галванска</a:t>
            </a:r>
            <a:r>
              <a:rPr lang="en-US" sz="24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400" b="1" dirty="0" smtClean="0">
                <a:solidFill>
                  <a:schemeClr val="bg2"/>
                </a:solidFill>
                <a:latin typeface="YU Times New Roman" pitchFamily="18" charset="0"/>
              </a:rPr>
              <a:t>струја</a:t>
            </a:r>
            <a:r>
              <a:rPr lang="en-US" sz="24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400" b="1" dirty="0" smtClean="0">
                <a:solidFill>
                  <a:schemeClr val="bg2"/>
                </a:solidFill>
                <a:latin typeface="YU Times New Roman" pitchFamily="18" charset="0"/>
              </a:rPr>
              <a:t>импулсног</a:t>
            </a:r>
            <a:r>
              <a:rPr lang="en-US" sz="24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400" b="1" dirty="0" smtClean="0">
                <a:solidFill>
                  <a:schemeClr val="bg2"/>
                </a:solidFill>
                <a:latin typeface="YU Times New Roman" pitchFamily="18" charset="0"/>
              </a:rPr>
              <a:t>тока</a:t>
            </a:r>
            <a:r>
              <a:rPr lang="sr-Latn-CS" sz="2400" b="1" dirty="0" smtClean="0">
                <a:solidFill>
                  <a:schemeClr val="bg2"/>
                </a:solidFill>
                <a:latin typeface="YU Times New Roman" pitchFamily="18" charset="0"/>
              </a:rPr>
              <a:t>,</a:t>
            </a:r>
          </a:p>
          <a:p>
            <a:pPr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Latn-CS" sz="24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400" b="1" dirty="0" smtClean="0">
                <a:solidFill>
                  <a:schemeClr val="bg2"/>
                </a:solidFill>
                <a:latin typeface="YU Times New Roman" pitchFamily="18" charset="0"/>
              </a:rPr>
              <a:t>трајање</a:t>
            </a:r>
            <a:r>
              <a:rPr lang="en-US" sz="24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400" b="1" dirty="0" smtClean="0">
                <a:solidFill>
                  <a:schemeClr val="bg2"/>
                </a:solidFill>
                <a:latin typeface="YU Times New Roman" pitchFamily="18" charset="0"/>
              </a:rPr>
              <a:t>импулса</a:t>
            </a:r>
            <a:r>
              <a:rPr lang="en-US" sz="24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400" b="1" dirty="0" smtClean="0">
                <a:solidFill>
                  <a:schemeClr val="bg2"/>
                </a:solidFill>
                <a:latin typeface="YU Times New Roman" pitchFamily="18" charset="0"/>
              </a:rPr>
              <a:t>до</a:t>
            </a:r>
            <a:r>
              <a:rPr lang="en-US" sz="2400" b="1" dirty="0" smtClean="0">
                <a:solidFill>
                  <a:schemeClr val="bg2"/>
                </a:solidFill>
                <a:latin typeface="YU Times New Roman" pitchFamily="18" charset="0"/>
              </a:rPr>
              <a:t> 2000 </a:t>
            </a:r>
            <a:r>
              <a:rPr lang="sr-Latn-CS" sz="2400" b="1" dirty="0" smtClean="0">
                <a:solidFill>
                  <a:schemeClr val="bg2"/>
                </a:solidFill>
                <a:latin typeface="YU Times New Roman" pitchFamily="18" charset="0"/>
              </a:rPr>
              <a:t>ms, </a:t>
            </a:r>
            <a:r>
              <a:rPr lang="sr-Cyrl-CS" sz="2400" b="1" dirty="0" smtClean="0">
                <a:solidFill>
                  <a:schemeClr val="bg2"/>
                </a:solidFill>
                <a:latin typeface="YU Times New Roman" pitchFamily="18" charset="0"/>
              </a:rPr>
              <a:t>интензитет</a:t>
            </a:r>
            <a:r>
              <a:rPr lang="en-US" sz="24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400" b="1" dirty="0" smtClean="0">
                <a:solidFill>
                  <a:schemeClr val="bg2"/>
                </a:solidFill>
                <a:latin typeface="YU Times New Roman" pitchFamily="18" charset="0"/>
              </a:rPr>
              <a:t>до</a:t>
            </a:r>
            <a:r>
              <a:rPr lang="en-US" sz="2400" b="1" dirty="0" smtClean="0">
                <a:solidFill>
                  <a:schemeClr val="bg2"/>
                </a:solidFill>
                <a:latin typeface="YU Times New Roman" pitchFamily="18" charset="0"/>
              </a:rPr>
              <a:t> 80 </a:t>
            </a:r>
            <a:r>
              <a:rPr lang="sr-Cyrl-CS" sz="2400" b="1" dirty="0" smtClean="0">
                <a:solidFill>
                  <a:schemeClr val="bg2"/>
                </a:solidFill>
                <a:latin typeface="YU Times New Roman" pitchFamily="18" charset="0"/>
              </a:rPr>
              <a:t>мА</a:t>
            </a:r>
            <a:r>
              <a:rPr lang="en-US" sz="2400" b="1" dirty="0" smtClean="0">
                <a:solidFill>
                  <a:schemeClr val="bg2"/>
                </a:solidFill>
                <a:latin typeface="YU Times New Roman" pitchFamily="18" charset="0"/>
              </a:rPr>
              <a:t>. </a:t>
            </a:r>
          </a:p>
          <a:p>
            <a:pPr>
              <a:buClr>
                <a:srgbClr val="A50021"/>
              </a:buClr>
              <a:buFont typeface="Wingdings" pitchFamily="2" charset="2"/>
              <a:buChar char="Ø"/>
              <a:defRPr/>
            </a:pPr>
            <a:endParaRPr lang="sr-Latn-CS" sz="2400" b="1" dirty="0" smtClean="0">
              <a:solidFill>
                <a:schemeClr val="bg2"/>
              </a:solidFill>
              <a:latin typeface="YU Times New Roman" pitchFamily="18" charset="0"/>
            </a:endParaRPr>
          </a:p>
          <a:p>
            <a:pPr>
              <a:buClr>
                <a:srgbClr val="A50021"/>
              </a:buClr>
              <a:buFont typeface="Wingdings" pitchFamily="2" charset="2"/>
              <a:buChar char="Ø"/>
              <a:defRPr/>
            </a:pPr>
            <a:r>
              <a:rPr lang="sr-Cyrl-CS" sz="2400" b="1" dirty="0" smtClean="0">
                <a:solidFill>
                  <a:schemeClr val="bg2"/>
                </a:solidFill>
                <a:latin typeface="YU Times New Roman" pitchFamily="18" charset="0"/>
              </a:rPr>
              <a:t>Бергони</a:t>
            </a:r>
            <a:r>
              <a:rPr lang="en-US" sz="2400" b="1" dirty="0" smtClean="0">
                <a:solidFill>
                  <a:schemeClr val="bg2"/>
                </a:solidFill>
                <a:latin typeface="YU Times New Roman" pitchFamily="18" charset="0"/>
              </a:rPr>
              <a:t> 1895</a:t>
            </a:r>
            <a:r>
              <a:rPr lang="sr-Latn-CS" sz="2400" b="1" dirty="0" smtClean="0">
                <a:solidFill>
                  <a:schemeClr val="bg2"/>
                </a:solidFill>
                <a:latin typeface="YU Times New Roman" pitchFamily="18" charset="0"/>
              </a:rPr>
              <a:t>. </a:t>
            </a:r>
            <a:r>
              <a:rPr lang="sr-Cyrl-CS" sz="2400" b="1" dirty="0" smtClean="0">
                <a:solidFill>
                  <a:schemeClr val="bg2"/>
                </a:solidFill>
                <a:latin typeface="YU Times New Roman" pitchFamily="18" charset="0"/>
              </a:rPr>
              <a:t>године</a:t>
            </a:r>
            <a:r>
              <a:rPr lang="en-US" sz="24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Latn-CS" sz="2400" b="1" dirty="0" smtClean="0">
                <a:solidFill>
                  <a:schemeClr val="bg2"/>
                </a:solidFill>
                <a:latin typeface="YU Times New Roman" pitchFamily="18" charset="0"/>
              </a:rPr>
              <a:t>“</a:t>
            </a:r>
            <a:r>
              <a:rPr lang="sr-Cyrl-CS" sz="2400" b="1" dirty="0" smtClean="0">
                <a:solidFill>
                  <a:schemeClr val="bg2"/>
                </a:solidFill>
                <a:latin typeface="YU Times New Roman" pitchFamily="18" charset="0"/>
              </a:rPr>
              <a:t>електрогимнастика</a:t>
            </a:r>
            <a:r>
              <a:rPr lang="sr-Latn-CS" sz="2400" b="1" dirty="0" smtClean="0">
                <a:solidFill>
                  <a:schemeClr val="bg2"/>
                </a:solidFill>
                <a:latin typeface="YU Times New Roman" pitchFamily="18" charset="0"/>
              </a:rPr>
              <a:t>”</a:t>
            </a:r>
            <a:r>
              <a:rPr lang="en-US" sz="24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</a:p>
          <a:p>
            <a:pPr>
              <a:buClr>
                <a:srgbClr val="A50021"/>
              </a:buClr>
              <a:buFont typeface="Wingdings" pitchFamily="2" charset="2"/>
              <a:buNone/>
              <a:defRPr/>
            </a:pPr>
            <a:r>
              <a:rPr lang="sr-Latn-CS" sz="2400" b="1" dirty="0" smtClean="0">
                <a:solidFill>
                  <a:schemeClr val="bg2"/>
                </a:solidFill>
                <a:latin typeface="YU Times New Roman" pitchFamily="18" charset="0"/>
              </a:rPr>
              <a:t>     </a:t>
            </a:r>
          </a:p>
          <a:p>
            <a:pPr>
              <a:buClr>
                <a:srgbClr val="A50021"/>
              </a:buClr>
              <a:buFont typeface="Wingdings" pitchFamily="2" charset="2"/>
              <a:buNone/>
              <a:defRPr/>
            </a:pPr>
            <a:r>
              <a:rPr lang="sr-Latn-CS" sz="2400" b="1" dirty="0" smtClean="0">
                <a:solidFill>
                  <a:schemeClr val="bg2"/>
                </a:solidFill>
                <a:latin typeface="YU Times New Roman" pitchFamily="18" charset="0"/>
              </a:rPr>
              <a:t>	</a:t>
            </a:r>
            <a:r>
              <a:rPr lang="sr-Cyrl-CS" sz="2400" b="1" dirty="0" smtClean="0">
                <a:solidFill>
                  <a:schemeClr val="bg2"/>
                </a:solidFill>
                <a:latin typeface="YU Times New Roman" pitchFamily="18" charset="0"/>
              </a:rPr>
              <a:t>Ко</a:t>
            </a:r>
            <a:r>
              <a:rPr lang="en-US" sz="2400" b="1" dirty="0" smtClean="0">
                <a:solidFill>
                  <a:schemeClr val="bg2"/>
                </a:solidFill>
                <a:latin typeface="YU Times New Roman" pitchFamily="18" charset="0"/>
              </a:rPr>
              <a:t>w</a:t>
            </a:r>
            <a:r>
              <a:rPr lang="sr-Cyrl-CS" sz="2400" b="1" dirty="0" smtClean="0">
                <a:solidFill>
                  <a:schemeClr val="bg2"/>
                </a:solidFill>
                <a:latin typeface="YU Times New Roman" pitchFamily="18" charset="0"/>
              </a:rPr>
              <a:t>ар</a:t>
            </a:r>
            <a:r>
              <a:rPr lang="sr-Latn-CS" sz="2400" b="1" dirty="0" smtClean="0">
                <a:solidFill>
                  <a:schemeClr val="bg2"/>
                </a:solidFill>
                <a:latin typeface="YU Times New Roman" pitchFamily="18" charset="0"/>
              </a:rPr>
              <a:t>shick</a:t>
            </a:r>
            <a:r>
              <a:rPr lang="en-US" sz="2400" b="1" dirty="0" smtClean="0">
                <a:solidFill>
                  <a:schemeClr val="bg2"/>
                </a:solidFill>
                <a:latin typeface="YU Times New Roman" pitchFamily="18" charset="0"/>
              </a:rPr>
              <a:t> 1951</a:t>
            </a:r>
            <a:r>
              <a:rPr lang="sr-Latn-CS" sz="2400" b="1" dirty="0" smtClean="0">
                <a:solidFill>
                  <a:schemeClr val="bg2"/>
                </a:solidFill>
                <a:latin typeface="YU Times New Roman" pitchFamily="18" charset="0"/>
              </a:rPr>
              <a:t>.</a:t>
            </a:r>
            <a:r>
              <a:rPr lang="en-US" sz="24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endParaRPr lang="sr-Latn-CS" sz="2400" b="1" dirty="0" smtClean="0">
              <a:solidFill>
                <a:schemeClr val="bg2"/>
              </a:solidFill>
              <a:latin typeface="YU Times New Roman" pitchFamily="18" charset="0"/>
            </a:endParaRPr>
          </a:p>
          <a:p>
            <a:pPr>
              <a:buClr>
                <a:srgbClr val="A50021"/>
              </a:buClr>
              <a:buFont typeface="Wingdings" pitchFamily="2" charset="2"/>
              <a:buNone/>
              <a:defRPr/>
            </a:pPr>
            <a:r>
              <a:rPr lang="sr-Latn-CS" sz="2400" b="1" dirty="0" smtClean="0">
                <a:solidFill>
                  <a:schemeClr val="bg2"/>
                </a:solidFill>
                <a:latin typeface="YU Times New Roman" pitchFamily="18" charset="0"/>
              </a:rPr>
              <a:t>     “</a:t>
            </a:r>
            <a:r>
              <a:rPr lang="sr-Cyrl-CS" sz="2400" b="1" dirty="0" smtClean="0">
                <a:solidFill>
                  <a:schemeClr val="bg2"/>
                </a:solidFill>
                <a:latin typeface="YU Times New Roman" pitchFamily="18" charset="0"/>
              </a:rPr>
              <a:t>Коваршик</a:t>
            </a:r>
            <a:r>
              <a:rPr lang="en-US" sz="2400" b="1" dirty="0" smtClean="0">
                <a:solidFill>
                  <a:schemeClr val="bg2"/>
                </a:solidFill>
                <a:latin typeface="YU Times New Roman" pitchFamily="18" charset="0"/>
              </a:rPr>
              <a:t>-</a:t>
            </a:r>
            <a:r>
              <a:rPr lang="sr-Cyrl-CS" sz="2400" b="1" dirty="0" smtClean="0">
                <a:solidFill>
                  <a:schemeClr val="bg2"/>
                </a:solidFill>
                <a:latin typeface="YU Times New Roman" pitchFamily="18" charset="0"/>
              </a:rPr>
              <a:t>ове</a:t>
            </a:r>
            <a:r>
              <a:rPr lang="en-US" sz="2400" b="1" dirty="0" smtClean="0">
                <a:solidFill>
                  <a:schemeClr val="bg2"/>
                </a:solidFill>
                <a:latin typeface="YU Times New Roman" pitchFamily="18" charset="0"/>
              </a:rPr>
              <a:t> </a:t>
            </a:r>
            <a:r>
              <a:rPr lang="sr-Cyrl-CS" sz="2400" b="1" dirty="0" smtClean="0">
                <a:solidFill>
                  <a:schemeClr val="bg2"/>
                </a:solidFill>
                <a:latin typeface="YU Times New Roman" pitchFamily="18" charset="0"/>
              </a:rPr>
              <a:t>струје</a:t>
            </a:r>
            <a:r>
              <a:rPr lang="sr-Latn-CS" sz="2400" b="1" dirty="0" smtClean="0">
                <a:solidFill>
                  <a:schemeClr val="bg2"/>
                </a:solidFill>
                <a:latin typeface="YU Times New Roman" pitchFamily="18" charset="0"/>
              </a:rPr>
              <a:t>”</a:t>
            </a:r>
            <a:endParaRPr lang="en-US" sz="2400" b="1" dirty="0" smtClean="0">
              <a:solidFill>
                <a:schemeClr val="bg2"/>
              </a:solidFill>
              <a:latin typeface="YU Times New Roman" pitchFamily="18" charset="0"/>
            </a:endParaRPr>
          </a:p>
        </p:txBody>
      </p:sp>
      <p:pic>
        <p:nvPicPr>
          <p:cNvPr id="1024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2700338"/>
            <a:ext cx="4419600" cy="3073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10245" name="Rectangle 7"/>
          <p:cNvSpPr>
            <a:spLocks noChangeArrowheads="1"/>
          </p:cNvSpPr>
          <p:nvPr/>
        </p:nvSpPr>
        <p:spPr bwMode="auto">
          <a:xfrm>
            <a:off x="6781800" y="1752600"/>
            <a:ext cx="19050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chemeClr val="bg2"/>
                </a:solidFill>
                <a:latin typeface="YU Times New Roman" pitchFamily="18" charset="0"/>
              </a:rPr>
              <a:t>tu - period ulaza</a:t>
            </a:r>
          </a:p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chemeClr val="bg2"/>
                </a:solidFill>
                <a:latin typeface="YU Times New Roman" pitchFamily="18" charset="0"/>
              </a:rPr>
              <a:t>tp - period pada</a:t>
            </a:r>
          </a:p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chemeClr val="bg2"/>
                </a:solidFill>
                <a:latin typeface="YU Times New Roman" pitchFamily="18" charset="0"/>
              </a:rPr>
              <a:t>pauza = T - t1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295400" y="0"/>
            <a:ext cx="6705600" cy="1295400"/>
          </a:xfrm>
          <a:noFill/>
        </p:spPr>
        <p:txBody>
          <a:bodyPr/>
          <a:lstStyle/>
          <a:p>
            <a:pPr algn="ctr">
              <a:buClr>
                <a:schemeClr val="hlink"/>
              </a:buClr>
              <a:buFontTx/>
              <a:buNone/>
            </a:pPr>
            <a:r>
              <a:rPr lang="sr-Cyrl-CS" sz="3600" b="1" smtClean="0">
                <a:solidFill>
                  <a:schemeClr val="bg2"/>
                </a:solidFill>
                <a:latin typeface="YU Times New Roman" pitchFamily="18" charset="0"/>
              </a:rPr>
              <a:t>ОБЛИЦИ</a:t>
            </a:r>
            <a:r>
              <a:rPr lang="en-US" sz="3600" b="1" smtClean="0">
                <a:solidFill>
                  <a:schemeClr val="bg2"/>
                </a:solidFill>
                <a:latin typeface="YU Times New Roman" pitchFamily="18" charset="0"/>
              </a:rPr>
              <a:t>   </a:t>
            </a:r>
            <a:r>
              <a:rPr lang="sr-Cyrl-CS" sz="3600" b="1" smtClean="0">
                <a:solidFill>
                  <a:schemeClr val="bg2"/>
                </a:solidFill>
                <a:latin typeface="YU Times New Roman" pitchFamily="18" charset="0"/>
              </a:rPr>
              <a:t>ЕЛЕКТРОСТИМУЛАЦИЈЕ</a:t>
            </a:r>
            <a:endParaRPr lang="en-US" sz="3600" b="1" smtClean="0">
              <a:solidFill>
                <a:schemeClr val="bg2"/>
              </a:solidFill>
              <a:latin typeface="YU Times New Roman" pitchFamily="18" charset="0"/>
            </a:endParaRPr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457200" y="2362200"/>
            <a:ext cx="8534400" cy="3733800"/>
          </a:xfrm>
          <a:prstGeom prst="rect">
            <a:avLst/>
          </a:prstGeom>
          <a:gradFill rotWithShape="1">
            <a:gsLst>
              <a:gs pos="0">
                <a:schemeClr val="tx1">
                  <a:alpha val="12000"/>
                </a:schemeClr>
              </a:gs>
              <a:gs pos="100000">
                <a:schemeClr val="tx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457450" indent="-2457450">
              <a:lnSpc>
                <a:spcPct val="11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None/>
              <a:defRPr/>
            </a:pPr>
            <a:r>
              <a:rPr lang="sr-Latn-CS" b="1" dirty="0" smtClean="0">
                <a:solidFill>
                  <a:schemeClr val="bg2"/>
                </a:solidFill>
                <a:cs typeface="Times New Roman" pitchFamily="18" charset="0"/>
              </a:rPr>
              <a:t>sp   </a:t>
            </a:r>
            <a:r>
              <a:rPr lang="en-US" b="1" dirty="0" smtClean="0">
                <a:solidFill>
                  <a:schemeClr val="bg2"/>
                </a:solidFill>
                <a:cs typeface="Times New Roman" pitchFamily="18" charset="0"/>
              </a:rPr>
              <a:t>t=10ms  R=20ms (</a:t>
            </a:r>
            <a:r>
              <a:rPr lang="en-US" b="1" dirty="0" err="1" smtClean="0">
                <a:solidFill>
                  <a:schemeClr val="bg2"/>
                </a:solidFill>
                <a:cs typeface="Times New Roman" pitchFamily="18" charset="0"/>
              </a:rPr>
              <a:t>inaktivitetna</a:t>
            </a:r>
            <a:r>
              <a:rPr lang="en-US" b="1" dirty="0" smtClean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cs typeface="Times New Roman" pitchFamily="18" charset="0"/>
              </a:rPr>
              <a:t>atrofija</a:t>
            </a:r>
            <a:r>
              <a:rPr lang="en-US" b="1" dirty="0" smtClean="0">
                <a:solidFill>
                  <a:schemeClr val="bg2"/>
                </a:solidFill>
                <a:cs typeface="Times New Roman" pitchFamily="18" charset="0"/>
              </a:rPr>
              <a:t>, </a:t>
            </a:r>
            <a:r>
              <a:rPr lang="en-US" b="1" dirty="0" err="1" smtClean="0">
                <a:solidFill>
                  <a:schemeClr val="bg2"/>
                </a:solidFill>
                <a:cs typeface="Times New Roman" pitchFamily="18" charset="0"/>
              </a:rPr>
              <a:t>kontrakture</a:t>
            </a:r>
            <a:r>
              <a:rPr lang="en-US" b="1" dirty="0" smtClean="0">
                <a:solidFill>
                  <a:schemeClr val="bg2"/>
                </a:solidFill>
                <a:cs typeface="Times New Roman" pitchFamily="18" charset="0"/>
              </a:rPr>
              <a:t>, Mb </a:t>
            </a:r>
            <a:r>
              <a:rPr lang="en-US" b="1" dirty="0" err="1" smtClean="0">
                <a:solidFill>
                  <a:schemeClr val="bg2"/>
                </a:solidFill>
                <a:cs typeface="Times New Roman" pitchFamily="18" charset="0"/>
              </a:rPr>
              <a:t>Sudeck</a:t>
            </a:r>
            <a:r>
              <a:rPr lang="en-US" b="1" dirty="0" smtClean="0">
                <a:solidFill>
                  <a:schemeClr val="bg2"/>
                </a:solidFill>
                <a:cs typeface="Times New Roman" pitchFamily="18" charset="0"/>
              </a:rPr>
              <a:t>, </a:t>
            </a:r>
            <a:r>
              <a:rPr lang="en-US" b="1" dirty="0" err="1" smtClean="0">
                <a:solidFill>
                  <a:schemeClr val="bg2"/>
                </a:solidFill>
                <a:cs typeface="Times New Roman" pitchFamily="18" charset="0"/>
              </a:rPr>
              <a:t>periferna</a:t>
            </a:r>
            <a:r>
              <a:rPr lang="en-US" b="1" dirty="0" smtClean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cs typeface="Times New Roman" pitchFamily="18" charset="0"/>
              </a:rPr>
              <a:t>cirkulacija</a:t>
            </a:r>
            <a:r>
              <a:rPr lang="en-US" b="1" dirty="0" smtClean="0">
                <a:solidFill>
                  <a:schemeClr val="bg2"/>
                </a:solidFill>
                <a:cs typeface="Times New Roman" pitchFamily="18" charset="0"/>
              </a:rPr>
              <a:t>; </a:t>
            </a:r>
            <a:r>
              <a:rPr lang="en-US" b="1" dirty="0" err="1" smtClean="0">
                <a:solidFill>
                  <a:schemeClr val="bg2"/>
                </a:solidFill>
                <a:cs typeface="Times New Roman" pitchFamily="18" charset="0"/>
              </a:rPr>
              <a:t>preko</a:t>
            </a:r>
            <a:r>
              <a:rPr lang="en-US" b="1" dirty="0" smtClean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4)</a:t>
            </a:r>
          </a:p>
          <a:p>
            <a:pPr marL="2457450" indent="-2457450">
              <a:lnSpc>
                <a:spcPct val="11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chemeClr val="bg2"/>
                </a:solidFill>
                <a:cs typeface="Times New Roman" pitchFamily="18" charset="0"/>
              </a:rPr>
              <a:t>E</a:t>
            </a:r>
            <a:r>
              <a:rPr lang="en-US" b="1" baseline="-25000" dirty="0" smtClean="0">
                <a:solidFill>
                  <a:schemeClr val="bg2"/>
                </a:solidFill>
                <a:cs typeface="Times New Roman" pitchFamily="18" charset="0"/>
              </a:rPr>
              <a:t>1</a:t>
            </a:r>
            <a:r>
              <a:rPr lang="en-US" b="1" dirty="0" smtClean="0">
                <a:solidFill>
                  <a:schemeClr val="bg2"/>
                </a:solidFill>
                <a:cs typeface="Times New Roman" pitchFamily="18" charset="0"/>
              </a:rPr>
              <a:t>   t=250ms R=500</a:t>
            </a:r>
            <a:r>
              <a:rPr lang="sr-Latn-CS" b="1" dirty="0" smtClean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bg2"/>
                </a:solidFill>
                <a:cs typeface="Times New Roman" pitchFamily="18" charset="0"/>
              </a:rPr>
              <a:t>ms (</a:t>
            </a:r>
            <a:r>
              <a:rPr lang="en-US" b="1" dirty="0" err="1" smtClean="0">
                <a:solidFill>
                  <a:schemeClr val="bg2"/>
                </a:solidFill>
                <a:cs typeface="Times New Roman" pitchFamily="18" charset="0"/>
              </a:rPr>
              <a:t>pareze</a:t>
            </a:r>
            <a:r>
              <a:rPr lang="en-US" b="1" dirty="0" smtClean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cs typeface="Times New Roman" pitchFamily="18" charset="0"/>
              </a:rPr>
              <a:t>i</a:t>
            </a:r>
            <a:r>
              <a:rPr lang="en-US" b="1" dirty="0" smtClean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cs typeface="Times New Roman" pitchFamily="18" charset="0"/>
              </a:rPr>
              <a:t>sve</a:t>
            </a:r>
            <a:r>
              <a:rPr lang="en-US" b="1" dirty="0" smtClean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bg2"/>
                </a:solidFill>
                <a:cs typeface="Times New Roman" pitchFamily="18" charset="0"/>
              </a:rPr>
              <a:t>lezije</a:t>
            </a:r>
            <a:r>
              <a:rPr lang="en-US" b="1" dirty="0" smtClean="0">
                <a:solidFill>
                  <a:schemeClr val="bg2"/>
                </a:solidFill>
                <a:cs typeface="Times New Roman" pitchFamily="18" charset="0"/>
              </a:rPr>
              <a:t> n. </a:t>
            </a:r>
            <a:r>
              <a:rPr lang="en-US" b="1" dirty="0" err="1" smtClean="0">
                <a:solidFill>
                  <a:schemeClr val="bg2"/>
                </a:solidFill>
                <a:cs typeface="Times New Roman" pitchFamily="18" charset="0"/>
              </a:rPr>
              <a:t>facialisa</a:t>
            </a:r>
            <a:r>
              <a:rPr lang="en-US" b="1" dirty="0" smtClean="0">
                <a:solidFill>
                  <a:schemeClr val="bg2"/>
                </a:solidFill>
                <a:cs typeface="Times New Roman" pitchFamily="18" charset="0"/>
              </a:rPr>
              <a:t>)</a:t>
            </a:r>
            <a:endParaRPr lang="en-US" b="1" dirty="0">
              <a:solidFill>
                <a:schemeClr val="bg2"/>
              </a:solidFill>
              <a:cs typeface="Times New Roman" pitchFamily="18" charset="0"/>
            </a:endParaRPr>
          </a:p>
          <a:p>
            <a:pPr marL="2457450" indent="-2457450">
              <a:lnSpc>
                <a:spcPct val="11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chemeClr val="bg2"/>
                </a:solidFill>
                <a:cs typeface="Times New Roman" pitchFamily="18" charset="0"/>
              </a:rPr>
              <a:t>E</a:t>
            </a:r>
            <a:r>
              <a:rPr lang="en-US" b="1" baseline="-25000" dirty="0" smtClean="0">
                <a:solidFill>
                  <a:schemeClr val="bg2"/>
                </a:solidFill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chemeClr val="bg2"/>
                </a:solidFill>
                <a:cs typeface="Times New Roman" pitchFamily="18" charset="0"/>
              </a:rPr>
              <a:t>   t=500ms R=1000</a:t>
            </a:r>
            <a:r>
              <a:rPr lang="sr-Latn-CS" b="1" dirty="0" smtClean="0">
                <a:solidFill>
                  <a:schemeClr val="bg2"/>
                </a:solidFill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bg2"/>
                </a:solidFill>
                <a:cs typeface="Times New Roman" pitchFamily="18" charset="0"/>
              </a:rPr>
              <a:t>ms</a:t>
            </a:r>
            <a:endParaRPr lang="en-US" b="1" dirty="0">
              <a:solidFill>
                <a:schemeClr val="bg2"/>
              </a:solidFill>
              <a:cs typeface="Times New Roman" pitchFamily="18" charset="0"/>
            </a:endParaRPr>
          </a:p>
          <a:p>
            <a:pPr marL="2457450" indent="-2457450">
              <a:lnSpc>
                <a:spcPct val="11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None/>
              <a:defRPr/>
            </a:pP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      </a:t>
            </a:r>
            <a:r>
              <a:rPr lang="en-US" b="1" dirty="0" smtClean="0">
                <a:solidFill>
                  <a:schemeClr val="bg2"/>
                </a:solidFill>
                <a:cs typeface="Times New Roman" pitchFamily="18" charset="0"/>
              </a:rPr>
              <a:t>t=1000ms R=2000ms (</a:t>
            </a:r>
            <a:r>
              <a:rPr lang="en-US" b="1" dirty="0" err="1" smtClean="0">
                <a:solidFill>
                  <a:schemeClr val="bg2"/>
                </a:solidFill>
                <a:cs typeface="Times New Roman" pitchFamily="18" charset="0"/>
              </a:rPr>
              <a:t>paralize</a:t>
            </a:r>
            <a:r>
              <a:rPr lang="en-US" b="1" dirty="0" smtClean="0">
                <a:solidFill>
                  <a:schemeClr val="bg2"/>
                </a:solidFill>
                <a:cs typeface="Times New Roman" pitchFamily="18" charset="0"/>
              </a:rPr>
              <a:t>; 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0-2+)</a:t>
            </a:r>
          </a:p>
          <a:p>
            <a:pPr marL="2457450" indent="-2457450">
              <a:lnSpc>
                <a:spcPct val="11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None/>
              <a:defRPr/>
            </a:pPr>
            <a:endParaRPr lang="en-US" b="1" dirty="0">
              <a:solidFill>
                <a:schemeClr val="bg2"/>
              </a:solidFill>
              <a:cs typeface="Times New Roman" pitchFamily="18" charset="0"/>
            </a:endParaRPr>
          </a:p>
          <a:p>
            <a:pPr marL="2457450" indent="-2457450">
              <a:lnSpc>
                <a:spcPct val="110000"/>
              </a:lnSpc>
              <a:spcBef>
                <a:spcPct val="20000"/>
              </a:spcBef>
              <a:buClr>
                <a:srgbClr val="A50021"/>
              </a:buClr>
              <a:buFont typeface="Wingdings" pitchFamily="2" charset="2"/>
              <a:buNone/>
              <a:defRPr/>
            </a:pPr>
            <a:endParaRPr lang="en-US" b="1" dirty="0">
              <a:solidFill>
                <a:schemeClr val="bg2"/>
              </a:solidFill>
              <a:latin typeface="YU Times New Roman" pitchFamily="18" charset="0"/>
            </a:endParaRPr>
          </a:p>
        </p:txBody>
      </p:sp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1295400" y="1645917"/>
            <a:ext cx="7086600" cy="487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sr-Cyrl-CS" b="1" dirty="0">
                <a:solidFill>
                  <a:srgbClr val="FF0000"/>
                </a:solidFill>
                <a:cs typeface="Times New Roman" pitchFamily="18" charset="0"/>
              </a:rPr>
              <a:t>Здрав мишић  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I = 2-6 </a:t>
            </a:r>
            <a:r>
              <a:rPr lang="en-US" b="1" dirty="0" err="1">
                <a:solidFill>
                  <a:schemeClr val="bg2"/>
                </a:solidFill>
                <a:cs typeface="Times New Roman" pitchFamily="18" charset="0"/>
              </a:rPr>
              <a:t>mA</a:t>
            </a:r>
            <a:r>
              <a:rPr lang="en-US" b="1" dirty="0">
                <a:solidFill>
                  <a:schemeClr val="bg2"/>
                </a:solidFill>
                <a:cs typeface="Times New Roman" pitchFamily="18" charset="0"/>
              </a:rPr>
              <a:t> t=0,1-1ms R= 20ms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actus">
  <a:themeElements>
    <a:clrScheme name="Cactus 2">
      <a:dk1>
        <a:srgbClr val="000000"/>
      </a:dk1>
      <a:lt1>
        <a:srgbClr val="FFFFFF"/>
      </a:lt1>
      <a:dk2>
        <a:srgbClr val="000000"/>
      </a:dk2>
      <a:lt2>
        <a:srgbClr val="006600"/>
      </a:lt2>
      <a:accent1>
        <a:srgbClr val="F5EBC1"/>
      </a:accent1>
      <a:accent2>
        <a:srgbClr val="FFCC00"/>
      </a:accent2>
      <a:accent3>
        <a:srgbClr val="FFFFFF"/>
      </a:accent3>
      <a:accent4>
        <a:srgbClr val="000000"/>
      </a:accent4>
      <a:accent5>
        <a:srgbClr val="F9F3DD"/>
      </a:accent5>
      <a:accent6>
        <a:srgbClr val="E7B900"/>
      </a:accent6>
      <a:hlink>
        <a:srgbClr val="D4876C"/>
      </a:hlink>
      <a:folHlink>
        <a:srgbClr val="B2B2B2"/>
      </a:folHlink>
    </a:clrScheme>
    <a:fontScheme name="Cactu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actus 1">
        <a:dk1>
          <a:srgbClr val="FF9900"/>
        </a:dk1>
        <a:lt1>
          <a:srgbClr val="FFFFCC"/>
        </a:lt1>
        <a:dk2>
          <a:srgbClr val="000000"/>
        </a:dk2>
        <a:lt2>
          <a:srgbClr val="FFCC00"/>
        </a:lt2>
        <a:accent1>
          <a:srgbClr val="6B6253"/>
        </a:accent1>
        <a:accent2>
          <a:srgbClr val="72543E"/>
        </a:accent2>
        <a:accent3>
          <a:srgbClr val="AAAAAA"/>
        </a:accent3>
        <a:accent4>
          <a:srgbClr val="DADAAE"/>
        </a:accent4>
        <a:accent5>
          <a:srgbClr val="BAB7B3"/>
        </a:accent5>
        <a:accent6>
          <a:srgbClr val="674B37"/>
        </a:accent6>
        <a:hlink>
          <a:srgbClr val="DA988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ctus 2">
        <a:dk1>
          <a:srgbClr val="000000"/>
        </a:dk1>
        <a:lt1>
          <a:srgbClr val="FFFFFF"/>
        </a:lt1>
        <a:dk2>
          <a:srgbClr val="000000"/>
        </a:dk2>
        <a:lt2>
          <a:srgbClr val="006600"/>
        </a:lt2>
        <a:accent1>
          <a:srgbClr val="F5EBC1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9F3DD"/>
        </a:accent5>
        <a:accent6>
          <a:srgbClr val="E7B900"/>
        </a:accent6>
        <a:hlink>
          <a:srgbClr val="D4876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ctus 3">
        <a:dk1>
          <a:srgbClr val="000000"/>
        </a:dk1>
        <a:lt1>
          <a:srgbClr val="FFFFFF"/>
        </a:lt1>
        <a:dk2>
          <a:srgbClr val="000000"/>
        </a:dk2>
        <a:lt2>
          <a:srgbClr val="292929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ctus 4">
        <a:dk1>
          <a:srgbClr val="000000"/>
        </a:dk1>
        <a:lt1>
          <a:srgbClr val="FFFFFF"/>
        </a:lt1>
        <a:dk2>
          <a:srgbClr val="000000"/>
        </a:dk2>
        <a:lt2>
          <a:srgbClr val="006600"/>
        </a:lt2>
        <a:accent1>
          <a:srgbClr val="D8EBB3"/>
        </a:accent1>
        <a:accent2>
          <a:srgbClr val="CCCC00"/>
        </a:accent2>
        <a:accent3>
          <a:srgbClr val="FFFFFF"/>
        </a:accent3>
        <a:accent4>
          <a:srgbClr val="000000"/>
        </a:accent4>
        <a:accent5>
          <a:srgbClr val="E9F3D6"/>
        </a:accent5>
        <a:accent6>
          <a:srgbClr val="B9B900"/>
        </a:accent6>
        <a:hlink>
          <a:srgbClr val="FFBE7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ctus 5">
        <a:dk1>
          <a:srgbClr val="000000"/>
        </a:dk1>
        <a:lt1>
          <a:srgbClr val="E5D3B3"/>
        </a:lt1>
        <a:dk2>
          <a:srgbClr val="800000"/>
        </a:dk2>
        <a:lt2>
          <a:srgbClr val="009900"/>
        </a:lt2>
        <a:accent1>
          <a:srgbClr val="D5B095"/>
        </a:accent1>
        <a:accent2>
          <a:srgbClr val="E28666"/>
        </a:accent2>
        <a:accent3>
          <a:srgbClr val="F0E6D6"/>
        </a:accent3>
        <a:accent4>
          <a:srgbClr val="000000"/>
        </a:accent4>
        <a:accent5>
          <a:srgbClr val="E7D4C8"/>
        </a:accent5>
        <a:accent6>
          <a:srgbClr val="CD795C"/>
        </a:accent6>
        <a:hlink>
          <a:srgbClr val="B75735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ctus 6">
        <a:dk1>
          <a:srgbClr val="99CC00"/>
        </a:dk1>
        <a:lt1>
          <a:srgbClr val="FFFFFF"/>
        </a:lt1>
        <a:dk2>
          <a:srgbClr val="51399D"/>
        </a:dk2>
        <a:lt2>
          <a:srgbClr val="FFFFCC"/>
        </a:lt2>
        <a:accent1>
          <a:srgbClr val="877CAA"/>
        </a:accent1>
        <a:accent2>
          <a:srgbClr val="000058"/>
        </a:accent2>
        <a:accent3>
          <a:srgbClr val="B3AECC"/>
        </a:accent3>
        <a:accent4>
          <a:srgbClr val="DADADA"/>
        </a:accent4>
        <a:accent5>
          <a:srgbClr val="C3BFD2"/>
        </a:accent5>
        <a:accent6>
          <a:srgbClr val="00004F"/>
        </a:accent6>
        <a:hlink>
          <a:srgbClr val="FFCC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Designs\Cactus.pot</Template>
  <TotalTime>580</TotalTime>
  <Words>1139</Words>
  <Application>Microsoft PowerPoint</Application>
  <PresentationFormat>On-screen Show (4:3)</PresentationFormat>
  <Paragraphs>201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Cactus</vt:lpstr>
      <vt:lpstr>Једносмерне импулсне струје</vt:lpstr>
      <vt:lpstr>Једносмерне импулсне струје </vt:lpstr>
      <vt:lpstr>Једносмерне импулсне струје</vt:lpstr>
      <vt:lpstr>ОБЛИЦИ ИМПУЛСА</vt:lpstr>
      <vt:lpstr>Slide 5</vt:lpstr>
      <vt:lpstr>Slide 6</vt:lpstr>
      <vt:lpstr>Електростимулација користи</vt:lpstr>
      <vt:lpstr>ЕКСПОНЕНЦИЈАЛНЕ СТРУЈЕ </vt:lpstr>
      <vt:lpstr>Slide 9</vt:lpstr>
      <vt:lpstr>Slide 10</vt:lpstr>
      <vt:lpstr>ЕКСПОНЕНЦИЈАЛНЕ СТРУЈЕ (Коваршчик)</vt:lpstr>
      <vt:lpstr>Е2 облик експоненцијалних струја (код периферних парализа тежег степена) Е1 облик експоненцијалних струја(код периферних парализа средњег степена).</vt:lpstr>
      <vt:lpstr>Параметри  експоненцијалних струја </vt:lpstr>
      <vt:lpstr>Slide 14</vt:lpstr>
      <vt:lpstr>Монополарна техника електростимулације</vt:lpstr>
      <vt:lpstr>Биполарна техника електростимулације</vt:lpstr>
      <vt:lpstr>Slide 17</vt:lpstr>
      <vt:lpstr>Електростимулација м.делтоидеуса  и екстензора шаке и прстију </vt:lpstr>
      <vt:lpstr>Slide 19</vt:lpstr>
      <vt:lpstr>Slide 20</vt:lpstr>
      <vt:lpstr>Slide 21</vt:lpstr>
      <vt:lpstr>Модулисане струје</vt:lpstr>
      <vt:lpstr>МОДУЛИСАНЕ СТРУЈЕ (Швелстром)</vt:lpstr>
      <vt:lpstr>Slide 24</vt:lpstr>
      <vt:lpstr>Индикације за модулисане струје</vt:lpstr>
      <vt:lpstr>LEDUC-OVA STRUJA ("Ultrareiz" ili ultranadražajne struje)</vt:lpstr>
      <vt:lpstr>LEDUC-ОВА СТРУЈА</vt:lpstr>
      <vt:lpstr>ДИЈАДИНАМИЧНЕ СТРУЈЕ</vt:lpstr>
      <vt:lpstr>Дијадинамичке струје (Бернард)</vt:lpstr>
      <vt:lpstr>Дијадинамичке струје</vt:lpstr>
      <vt:lpstr>Proxima DIA (Апарат за дијадинамичне струје </vt:lpstr>
      <vt:lpstr>Апликација дијадинамичне струје на лумбосакрални део </vt:lpstr>
      <vt:lpstr>Дејства дијадинамичких струја</vt:lpstr>
      <vt:lpstr>Slide 34</vt:lpstr>
    </vt:vector>
  </TitlesOfParts>
  <Company>BOOX Computers, Kragujevac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Elektroterapija</dc:title>
  <dc:creator>WIN98SE</dc:creator>
  <cp:lastModifiedBy>Info</cp:lastModifiedBy>
  <cp:revision>25</cp:revision>
  <dcterms:created xsi:type="dcterms:W3CDTF">2002-12-15T08:48:43Z</dcterms:created>
  <dcterms:modified xsi:type="dcterms:W3CDTF">2016-10-23T15:16:52Z</dcterms:modified>
</cp:coreProperties>
</file>